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56" r:id="rId2"/>
    <p:sldId id="445" r:id="rId3"/>
    <p:sldId id="446" r:id="rId4"/>
    <p:sldId id="425" r:id="rId5"/>
    <p:sldId id="448" r:id="rId6"/>
    <p:sldId id="454" r:id="rId7"/>
    <p:sldId id="453" r:id="rId8"/>
    <p:sldId id="455" r:id="rId9"/>
    <p:sldId id="447" r:id="rId10"/>
    <p:sldId id="465" r:id="rId11"/>
    <p:sldId id="457" r:id="rId12"/>
    <p:sldId id="466" r:id="rId13"/>
    <p:sldId id="467" r:id="rId14"/>
    <p:sldId id="426" r:id="rId15"/>
    <p:sldId id="427" r:id="rId16"/>
    <p:sldId id="468" r:id="rId17"/>
    <p:sldId id="429" r:id="rId18"/>
    <p:sldId id="430" r:id="rId19"/>
    <p:sldId id="432" r:id="rId20"/>
    <p:sldId id="433" r:id="rId21"/>
    <p:sldId id="435" r:id="rId22"/>
    <p:sldId id="436" r:id="rId23"/>
    <p:sldId id="437" r:id="rId24"/>
    <p:sldId id="337" r:id="rId25"/>
    <p:sldId id="338" r:id="rId26"/>
    <p:sldId id="339" r:id="rId27"/>
    <p:sldId id="428" r:id="rId28"/>
    <p:sldId id="336" r:id="rId29"/>
    <p:sldId id="438" r:id="rId30"/>
    <p:sldId id="439" r:id="rId3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78" autoAdjust="0"/>
  </p:normalViewPr>
  <p:slideViewPr>
    <p:cSldViewPr snapToGrid="0" snapToObjects="1">
      <p:cViewPr varScale="1">
        <p:scale>
          <a:sx n="101" d="100"/>
          <a:sy n="101" d="100"/>
        </p:scale>
        <p:origin x="191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B2183-850C-204B-9307-595251E1F0DC}" type="datetimeFigureOut">
              <a:rPr lang="es-ES" smtClean="0"/>
              <a:t>28/11/2019</a:t>
            </a:fld>
            <a:endParaRPr lang="es-CO"/>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CF08C-BECF-534B-B829-7F60902CEE0D}" type="slidenum">
              <a:rPr lang="es-CO" smtClean="0"/>
              <a:t>‹Nº›</a:t>
            </a:fld>
            <a:endParaRPr lang="es-CO"/>
          </a:p>
        </p:txBody>
      </p:sp>
    </p:spTree>
    <p:extLst>
      <p:ext uri="{BB962C8B-B14F-4D97-AF65-F5344CB8AC3E}">
        <p14:creationId xmlns:p14="http://schemas.microsoft.com/office/powerpoint/2010/main" val="3204732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CO"/>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15C3938A-5F7F-D540-AB3A-8457B2DC3240}" type="datetimeFigureOut">
              <a:rPr lang="es-ES"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375374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O"/>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4" name="Marcador de fecha 3"/>
          <p:cNvSpPr>
            <a:spLocks noGrp="1"/>
          </p:cNvSpPr>
          <p:nvPr>
            <p:ph type="dt" sz="half" idx="10"/>
          </p:nvPr>
        </p:nvSpPr>
        <p:spPr/>
        <p:txBody>
          <a:bodyPr/>
          <a:lstStyle/>
          <a:p>
            <a:fld id="{15C3938A-5F7F-D540-AB3A-8457B2DC3240}" type="datetimeFigureOut">
              <a:rPr lang="es-ES"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386810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CO"/>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4" name="Marcador de fecha 3"/>
          <p:cNvSpPr>
            <a:spLocks noGrp="1"/>
          </p:cNvSpPr>
          <p:nvPr>
            <p:ph type="dt" sz="half" idx="10"/>
          </p:nvPr>
        </p:nvSpPr>
        <p:spPr/>
        <p:txBody>
          <a:bodyPr/>
          <a:lstStyle/>
          <a:p>
            <a:fld id="{15C3938A-5F7F-D540-AB3A-8457B2DC3240}" type="datetimeFigureOut">
              <a:rPr lang="es-ES"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425001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O"/>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4" name="Marcador de fecha 3"/>
          <p:cNvSpPr>
            <a:spLocks noGrp="1"/>
          </p:cNvSpPr>
          <p:nvPr>
            <p:ph type="dt" sz="half" idx="10"/>
          </p:nvPr>
        </p:nvSpPr>
        <p:spPr/>
        <p:txBody>
          <a:bodyPr/>
          <a:lstStyle/>
          <a:p>
            <a:fld id="{15C3938A-5F7F-D540-AB3A-8457B2DC3240}" type="datetimeFigureOut">
              <a:rPr lang="es-ES"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80087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CO"/>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15C3938A-5F7F-D540-AB3A-8457B2DC3240}" type="datetimeFigureOut">
              <a:rPr lang="es-ES"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12469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O"/>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5" name="Marcador de fecha 4"/>
          <p:cNvSpPr>
            <a:spLocks noGrp="1"/>
          </p:cNvSpPr>
          <p:nvPr>
            <p:ph type="dt" sz="half" idx="10"/>
          </p:nvPr>
        </p:nvSpPr>
        <p:spPr/>
        <p:txBody>
          <a:bodyPr/>
          <a:lstStyle/>
          <a:p>
            <a:fld id="{15C3938A-5F7F-D540-AB3A-8457B2DC3240}" type="datetimeFigureOut">
              <a:rPr lang="es-ES" smtClean="0"/>
              <a:t>28/11/2019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250829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CO"/>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7" name="Marcador de fecha 6"/>
          <p:cNvSpPr>
            <a:spLocks noGrp="1"/>
          </p:cNvSpPr>
          <p:nvPr>
            <p:ph type="dt" sz="half" idx="10"/>
          </p:nvPr>
        </p:nvSpPr>
        <p:spPr/>
        <p:txBody>
          <a:bodyPr/>
          <a:lstStyle/>
          <a:p>
            <a:fld id="{15C3938A-5F7F-D540-AB3A-8457B2DC3240}" type="datetimeFigureOut">
              <a:rPr lang="es-ES" smtClean="0"/>
              <a:t>28/11/2019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351372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O"/>
          </a:p>
        </p:txBody>
      </p:sp>
      <p:sp>
        <p:nvSpPr>
          <p:cNvPr id="3" name="Marcador de fecha 2"/>
          <p:cNvSpPr>
            <a:spLocks noGrp="1"/>
          </p:cNvSpPr>
          <p:nvPr>
            <p:ph type="dt" sz="half" idx="10"/>
          </p:nvPr>
        </p:nvSpPr>
        <p:spPr/>
        <p:txBody>
          <a:bodyPr/>
          <a:lstStyle/>
          <a:p>
            <a:fld id="{15C3938A-5F7F-D540-AB3A-8457B2DC3240}" type="datetimeFigureOut">
              <a:rPr lang="es-ES" smtClean="0"/>
              <a:t>28/11/2019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366643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C3938A-5F7F-D540-AB3A-8457B2DC3240}" type="datetimeFigureOut">
              <a:rPr lang="es-ES" smtClean="0"/>
              <a:t>28/11/2019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233361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CO"/>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C3938A-5F7F-D540-AB3A-8457B2DC3240}" type="datetimeFigureOut">
              <a:rPr lang="es-ES" smtClean="0"/>
              <a:t>28/11/2019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15404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CO"/>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C3938A-5F7F-D540-AB3A-8457B2DC3240}" type="datetimeFigureOut">
              <a:rPr lang="es-ES" smtClean="0"/>
              <a:t>28/11/2019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B5F2A2-CA2B-BB47-82A8-09A8A222FBEC}" type="slidenum">
              <a:rPr lang="es-CO" smtClean="0"/>
              <a:t>‹Nº›</a:t>
            </a:fld>
            <a:endParaRPr lang="es-CO"/>
          </a:p>
        </p:txBody>
      </p:sp>
    </p:spTree>
    <p:extLst>
      <p:ext uri="{BB962C8B-B14F-4D97-AF65-F5344CB8AC3E}">
        <p14:creationId xmlns:p14="http://schemas.microsoft.com/office/powerpoint/2010/main" val="293908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CO"/>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O"/>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3938A-5F7F-D540-AB3A-8457B2DC3240}" type="datetimeFigureOut">
              <a:rPr lang="es-ES" smtClean="0"/>
              <a:t>28/11/2019</a:t>
            </a:fld>
            <a:endParaRPr lang="es-CO"/>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5F2A2-CA2B-BB47-82A8-09A8A222FBEC}" type="slidenum">
              <a:rPr lang="es-CO" smtClean="0"/>
              <a:t>‹Nº›</a:t>
            </a:fld>
            <a:endParaRPr lang="es-CO"/>
          </a:p>
        </p:txBody>
      </p:sp>
    </p:spTree>
    <p:extLst>
      <p:ext uri="{BB962C8B-B14F-4D97-AF65-F5344CB8AC3E}">
        <p14:creationId xmlns:p14="http://schemas.microsoft.com/office/powerpoint/2010/main" val="292518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2.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jpe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80.png"/><Relationship Id="rId21" Type="http://schemas.openxmlformats.org/officeDocument/2006/relationships/image" Target="../media/image97.emf"/><Relationship Id="rId7" Type="http://schemas.openxmlformats.org/officeDocument/2006/relationships/image" Target="../media/image83.jpeg"/><Relationship Id="rId12" Type="http://schemas.openxmlformats.org/officeDocument/2006/relationships/image" Target="../media/image88.jpeg"/><Relationship Id="rId17" Type="http://schemas.openxmlformats.org/officeDocument/2006/relationships/image" Target="../media/image93.emf"/><Relationship Id="rId25" Type="http://schemas.openxmlformats.org/officeDocument/2006/relationships/image" Target="../media/image101.jpeg"/><Relationship Id="rId2" Type="http://schemas.openxmlformats.org/officeDocument/2006/relationships/image" Target="../media/image79.emf"/><Relationship Id="rId16" Type="http://schemas.openxmlformats.org/officeDocument/2006/relationships/image" Target="../media/image92.jpeg"/><Relationship Id="rId20" Type="http://schemas.openxmlformats.org/officeDocument/2006/relationships/image" Target="../media/image96.emf"/><Relationship Id="rId1" Type="http://schemas.openxmlformats.org/officeDocument/2006/relationships/slideLayout" Target="../slideLayouts/slideLayout6.xml"/><Relationship Id="rId6" Type="http://schemas.openxmlformats.org/officeDocument/2006/relationships/image" Target="../media/image82.png"/><Relationship Id="rId11" Type="http://schemas.openxmlformats.org/officeDocument/2006/relationships/image" Target="../media/image87.jpeg"/><Relationship Id="rId24" Type="http://schemas.openxmlformats.org/officeDocument/2006/relationships/image" Target="../media/image100.jpeg"/><Relationship Id="rId5" Type="http://schemas.microsoft.com/office/2007/relationships/hdphoto" Target="../media/hdphoto2.wdp"/><Relationship Id="rId15" Type="http://schemas.openxmlformats.org/officeDocument/2006/relationships/image" Target="../media/image91.jpeg"/><Relationship Id="rId23" Type="http://schemas.openxmlformats.org/officeDocument/2006/relationships/image" Target="../media/image99.jpeg"/><Relationship Id="rId10" Type="http://schemas.openxmlformats.org/officeDocument/2006/relationships/image" Target="../media/image86.jpeg"/><Relationship Id="rId19" Type="http://schemas.openxmlformats.org/officeDocument/2006/relationships/image" Target="../media/image95.emf"/><Relationship Id="rId4" Type="http://schemas.openxmlformats.org/officeDocument/2006/relationships/image" Target="../media/image81.png"/><Relationship Id="rId9" Type="http://schemas.openxmlformats.org/officeDocument/2006/relationships/image" Target="../media/image85.jpeg"/><Relationship Id="rId14" Type="http://schemas.openxmlformats.org/officeDocument/2006/relationships/image" Target="../media/image90.jpeg"/><Relationship Id="rId22" Type="http://schemas.openxmlformats.org/officeDocument/2006/relationships/image" Target="../media/image98.jpeg"/><Relationship Id="rId27" Type="http://schemas.openxmlformats.org/officeDocument/2006/relationships/image" Target="../media/image1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6.emf"/><Relationship Id="rId4" Type="http://schemas.openxmlformats.org/officeDocument/2006/relationships/package" Target="../embeddings/Hoja_de_c_lculo_de_Microsoft_Excel.xlsx"/></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31.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18" Type="http://schemas.openxmlformats.org/officeDocument/2006/relationships/image" Target="../media/image53.jpeg"/><Relationship Id="rId3" Type="http://schemas.openxmlformats.org/officeDocument/2006/relationships/image" Target="../media/image38.jpeg"/><Relationship Id="rId21" Type="http://schemas.openxmlformats.org/officeDocument/2006/relationships/image" Target="../media/image56.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image" Target="../media/image37.jpeg"/><Relationship Id="rId16" Type="http://schemas.openxmlformats.org/officeDocument/2006/relationships/image" Target="../media/image51.jpeg"/><Relationship Id="rId20"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 Id="rId22"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771" y="1613620"/>
            <a:ext cx="1080000" cy="809620"/>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9947" y="1613620"/>
            <a:ext cx="1080000" cy="809620"/>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1909" y="1613385"/>
            <a:ext cx="1080000" cy="809620"/>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5195" y="3732013"/>
            <a:ext cx="1080000" cy="720352"/>
          </a:xfrm>
          <a:prstGeom prst="rect">
            <a:avLst/>
          </a:prstGeom>
        </p:spPr>
      </p:pic>
      <p:pic>
        <p:nvPicPr>
          <p:cNvPr id="12" name="Imagen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25" y="3708337"/>
            <a:ext cx="1080000" cy="720352"/>
          </a:xfrm>
          <a:prstGeom prst="rect">
            <a:avLst/>
          </a:prstGeom>
        </p:spPr>
      </p:pic>
      <p:pic>
        <p:nvPicPr>
          <p:cNvPr id="2"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41359" y="1613385"/>
            <a:ext cx="1080000" cy="810429"/>
          </a:xfrm>
          <a:prstGeom prst="rect">
            <a:avLst/>
          </a:prstGeom>
        </p:spPr>
      </p:pic>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61479" y="1582638"/>
            <a:ext cx="1080000" cy="810429"/>
          </a:xfrm>
          <a:prstGeom prst="rect">
            <a:avLst/>
          </a:prstGeom>
        </p:spPr>
      </p:pic>
      <p:pic>
        <p:nvPicPr>
          <p:cNvPr id="9" name="Imagen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81468" y="1582638"/>
            <a:ext cx="1080000" cy="1440000"/>
          </a:xfrm>
          <a:prstGeom prst="rect">
            <a:avLst/>
          </a:prstGeom>
        </p:spPr>
      </p:pic>
      <p:pic>
        <p:nvPicPr>
          <p:cNvPr id="15" name="Imagen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86210" y="1587908"/>
            <a:ext cx="1080000" cy="769959"/>
          </a:xfrm>
          <a:prstGeom prst="rect">
            <a:avLst/>
          </a:prstGeom>
        </p:spPr>
      </p:pic>
      <p:pic>
        <p:nvPicPr>
          <p:cNvPr id="16" name="Imagen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88556" y="3120315"/>
            <a:ext cx="1080000" cy="1450465"/>
          </a:xfrm>
          <a:prstGeom prst="rect">
            <a:avLst/>
          </a:prstGeom>
        </p:spPr>
      </p:pic>
      <p:pic>
        <p:nvPicPr>
          <p:cNvPr id="17" name="Imagen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425" y="2453778"/>
            <a:ext cx="2474667" cy="1137719"/>
          </a:xfrm>
          <a:prstGeom prst="rect">
            <a:avLst/>
          </a:prstGeom>
        </p:spPr>
      </p:pic>
      <p:pic>
        <p:nvPicPr>
          <p:cNvPr id="18" name="Imagen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721359" y="2453897"/>
            <a:ext cx="3964771" cy="1137600"/>
          </a:xfrm>
          <a:prstGeom prst="rect">
            <a:avLst/>
          </a:prstGeom>
        </p:spPr>
      </p:pic>
      <p:pic>
        <p:nvPicPr>
          <p:cNvPr id="19" name="Imagen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12280" y="2442965"/>
            <a:ext cx="1080000" cy="1088504"/>
          </a:xfrm>
          <a:prstGeom prst="rect">
            <a:avLst/>
          </a:prstGeom>
        </p:spPr>
      </p:pic>
      <p:pic>
        <p:nvPicPr>
          <p:cNvPr id="20" name="Imagen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395174" y="4732836"/>
            <a:ext cx="2771794" cy="2147019"/>
          </a:xfrm>
          <a:prstGeom prst="rect">
            <a:avLst/>
          </a:prstGeom>
        </p:spPr>
      </p:pic>
      <p:pic>
        <p:nvPicPr>
          <p:cNvPr id="21" name="Imagen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241595" y="4608832"/>
            <a:ext cx="1441989" cy="243606"/>
          </a:xfrm>
          <a:prstGeom prst="rect">
            <a:avLst/>
          </a:prstGeom>
        </p:spPr>
      </p:pic>
      <p:pic>
        <p:nvPicPr>
          <p:cNvPr id="25" name="Imagen 2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0830" y="4562109"/>
            <a:ext cx="1080000" cy="721059"/>
          </a:xfrm>
          <a:prstGeom prst="rect">
            <a:avLst/>
          </a:prstGeom>
        </p:spPr>
      </p:pic>
      <p:pic>
        <p:nvPicPr>
          <p:cNvPr id="27" name="Imagen 2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243828" y="4556740"/>
            <a:ext cx="1080000" cy="726428"/>
          </a:xfrm>
          <a:prstGeom prst="rect">
            <a:avLst/>
          </a:prstGeom>
        </p:spPr>
      </p:pic>
      <p:pic>
        <p:nvPicPr>
          <p:cNvPr id="28" name="Imagen 2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812280" y="3697052"/>
            <a:ext cx="1080000" cy="873727"/>
          </a:xfrm>
          <a:prstGeom prst="rect">
            <a:avLst/>
          </a:prstGeom>
        </p:spPr>
      </p:pic>
      <p:pic>
        <p:nvPicPr>
          <p:cNvPr id="6" name="Imagen 5"/>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29534" y="3355"/>
            <a:ext cx="8864352" cy="1048603"/>
          </a:xfrm>
          <a:prstGeom prst="rect">
            <a:avLst/>
          </a:prstGeom>
        </p:spPr>
      </p:pic>
      <p:sp>
        <p:nvSpPr>
          <p:cNvPr id="23" name="1 Título"/>
          <p:cNvSpPr>
            <a:spLocks noGrp="1"/>
          </p:cNvSpPr>
          <p:nvPr>
            <p:ph type="title"/>
          </p:nvPr>
        </p:nvSpPr>
        <p:spPr>
          <a:xfrm>
            <a:off x="224234" y="1038231"/>
            <a:ext cx="8616010" cy="302524"/>
          </a:xfrm>
        </p:spPr>
        <p:txBody>
          <a:bodyPr>
            <a:noAutofit/>
          </a:bodyPr>
          <a:lstStyle/>
          <a:p>
            <a:r>
              <a:rPr lang="es-CO" sz="2400" b="1" dirty="0"/>
              <a:t>Nariño Territorio intercultural, relacional y </a:t>
            </a:r>
            <a:r>
              <a:rPr lang="es-CO" sz="2400" b="1" dirty="0" smtClean="0"/>
              <a:t>diverso</a:t>
            </a:r>
            <a:br>
              <a:rPr lang="es-CO" sz="2400" b="1" dirty="0" smtClean="0"/>
            </a:br>
            <a:r>
              <a:rPr lang="es-CO" sz="2400" b="1" dirty="0" smtClean="0"/>
              <a:t>Asamblea General</a:t>
            </a:r>
            <a:endParaRPr lang="es-ES" sz="2400" b="1" dirty="0"/>
          </a:p>
        </p:txBody>
      </p:sp>
      <p:pic>
        <p:nvPicPr>
          <p:cNvPr id="29" name="Imagen 2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721359" y="2439080"/>
            <a:ext cx="3964771" cy="1137600"/>
          </a:xfrm>
          <a:prstGeom prst="rect">
            <a:avLst/>
          </a:prstGeom>
        </p:spPr>
      </p:pic>
      <p:pic>
        <p:nvPicPr>
          <p:cNvPr id="10" name="Imagen 9"/>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42108" y="3773252"/>
            <a:ext cx="4182504" cy="2901868"/>
          </a:xfrm>
          <a:prstGeom prst="rect">
            <a:avLst/>
          </a:prstGeom>
        </p:spPr>
      </p:pic>
      <p:pic>
        <p:nvPicPr>
          <p:cNvPr id="11" name="Imagen 10"/>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56799" y="5422977"/>
            <a:ext cx="1774058" cy="1370863"/>
          </a:xfrm>
          <a:prstGeom prst="rect">
            <a:avLst/>
          </a:prstGeom>
        </p:spPr>
      </p:pic>
    </p:spTree>
    <p:extLst>
      <p:ext uri="{BB962C8B-B14F-4D97-AF65-F5344CB8AC3E}">
        <p14:creationId xmlns:p14="http://schemas.microsoft.com/office/powerpoint/2010/main" val="377141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9075"/>
            <a:ext cx="8864352" cy="1597290"/>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175" y="1071600"/>
            <a:ext cx="3502855" cy="1518068"/>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175" y="2584261"/>
            <a:ext cx="3502855" cy="1854753"/>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221936" y="4439014"/>
            <a:ext cx="3506094" cy="1677454"/>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44742" y="1071600"/>
            <a:ext cx="3306290" cy="1547434"/>
          </a:xfrm>
          <a:prstGeom prst="rect">
            <a:avLst/>
          </a:prstGeom>
        </p:spPr>
      </p:pic>
      <p:pic>
        <p:nvPicPr>
          <p:cNvPr id="2"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44742" y="2709609"/>
            <a:ext cx="4669941" cy="1438781"/>
          </a:xfrm>
          <a:prstGeom prst="rect">
            <a:avLst/>
          </a:prstGeom>
        </p:spPr>
      </p:pic>
      <p:pic>
        <p:nvPicPr>
          <p:cNvPr id="3" name="Imagen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44742" y="4238965"/>
            <a:ext cx="4669941" cy="2472721"/>
          </a:xfrm>
          <a:prstGeom prst="rect">
            <a:avLst/>
          </a:prstGeom>
        </p:spPr>
      </p:pic>
      <p:sp>
        <p:nvSpPr>
          <p:cNvPr id="10" name="1 Título"/>
          <p:cNvSpPr txBox="1">
            <a:spLocks/>
          </p:cNvSpPr>
          <p:nvPr/>
        </p:nvSpPr>
        <p:spPr>
          <a:xfrm>
            <a:off x="152400" y="6198972"/>
            <a:ext cx="3575632" cy="5127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000" b="1" dirty="0" smtClean="0"/>
              <a:t>2017 secretaria técnica</a:t>
            </a:r>
          </a:p>
          <a:p>
            <a:r>
              <a:rPr lang="es-ES" sz="2000" b="1" dirty="0" smtClean="0"/>
              <a:t>Gobernación, PNN, Corponariño</a:t>
            </a:r>
            <a:endParaRPr lang="es-ES" sz="2000" b="1" dirty="0"/>
          </a:p>
        </p:txBody>
      </p:sp>
    </p:spTree>
    <p:extLst>
      <p:ext uri="{BB962C8B-B14F-4D97-AF65-F5344CB8AC3E}">
        <p14:creationId xmlns:p14="http://schemas.microsoft.com/office/powerpoint/2010/main" val="263632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2" y="332187"/>
            <a:ext cx="8858256" cy="1042506"/>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7912" y="981777"/>
            <a:ext cx="1228408" cy="945319"/>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72" y="1374692"/>
            <a:ext cx="4580448" cy="2191467"/>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072" y="3787971"/>
            <a:ext cx="4580448" cy="2271642"/>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0958" y="1584960"/>
            <a:ext cx="2616954" cy="1962716"/>
          </a:xfrm>
          <a:prstGeom prst="rect">
            <a:avLst/>
          </a:prstGeom>
        </p:spPr>
      </p:pic>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10959" y="3819270"/>
            <a:ext cx="4190170" cy="1961114"/>
          </a:xfrm>
          <a:prstGeom prst="rect">
            <a:avLst/>
          </a:prstGeom>
        </p:spPr>
      </p:pic>
      <p:sp>
        <p:nvSpPr>
          <p:cNvPr id="12" name="1 Título"/>
          <p:cNvSpPr txBox="1">
            <a:spLocks/>
          </p:cNvSpPr>
          <p:nvPr/>
        </p:nvSpPr>
        <p:spPr>
          <a:xfrm>
            <a:off x="152400" y="6198972"/>
            <a:ext cx="2895600" cy="5127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1600" b="1" dirty="0" smtClean="0"/>
              <a:t>2016 – 2017 convenio</a:t>
            </a:r>
          </a:p>
          <a:p>
            <a:pPr algn="just"/>
            <a:r>
              <a:rPr lang="es-CO" sz="1600" b="1" dirty="0" smtClean="0"/>
              <a:t>Gobernación </a:t>
            </a:r>
            <a:r>
              <a:rPr lang="es-CO" sz="1600" b="1" dirty="0"/>
              <a:t>de Nariño – PNN- WWF - </a:t>
            </a:r>
            <a:r>
              <a:rPr lang="es-CO" sz="1600" b="1" dirty="0" smtClean="0"/>
              <a:t>FELCA.</a:t>
            </a:r>
            <a:endParaRPr lang="es-CO" sz="1600" b="1" dirty="0"/>
          </a:p>
        </p:txBody>
      </p:sp>
      <p:sp>
        <p:nvSpPr>
          <p:cNvPr id="13" name="1 Título"/>
          <p:cNvSpPr txBox="1">
            <a:spLocks/>
          </p:cNvSpPr>
          <p:nvPr/>
        </p:nvSpPr>
        <p:spPr>
          <a:xfrm>
            <a:off x="7368676" y="2818294"/>
            <a:ext cx="1597370" cy="5127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400" b="1" dirty="0" smtClean="0"/>
              <a:t>Ordenanza 029</a:t>
            </a:r>
          </a:p>
          <a:p>
            <a:r>
              <a:rPr lang="es-CO" sz="1400" b="1" dirty="0" smtClean="0"/>
              <a:t>diciembre 13 de 2018</a:t>
            </a:r>
            <a:endParaRPr lang="es-CO" sz="1400" b="1" dirty="0"/>
          </a:p>
        </p:txBody>
      </p:sp>
      <p:sp>
        <p:nvSpPr>
          <p:cNvPr id="14" name="1 Título"/>
          <p:cNvSpPr txBox="1">
            <a:spLocks/>
          </p:cNvSpPr>
          <p:nvPr/>
        </p:nvSpPr>
        <p:spPr>
          <a:xfrm>
            <a:off x="3261360" y="6208305"/>
            <a:ext cx="2539369" cy="5127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1600" b="1" dirty="0" smtClean="0"/>
              <a:t>2017convenio Gobernación </a:t>
            </a:r>
            <a:r>
              <a:rPr lang="es-CO" sz="1600" b="1" dirty="0"/>
              <a:t>de Nariño </a:t>
            </a:r>
            <a:r>
              <a:rPr lang="es-CO" sz="1600" b="1" dirty="0" smtClean="0"/>
              <a:t>PNN.</a:t>
            </a:r>
            <a:endParaRPr lang="es-CO" sz="1600" b="1" dirty="0"/>
          </a:p>
        </p:txBody>
      </p:sp>
      <p:sp>
        <p:nvSpPr>
          <p:cNvPr id="15" name="1 Título"/>
          <p:cNvSpPr txBox="1">
            <a:spLocks/>
          </p:cNvSpPr>
          <p:nvPr/>
        </p:nvSpPr>
        <p:spPr>
          <a:xfrm>
            <a:off x="7463266" y="1968315"/>
            <a:ext cx="1502780" cy="5127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600" b="1" dirty="0" smtClean="0"/>
              <a:t>Plan de acción</a:t>
            </a:r>
          </a:p>
          <a:p>
            <a:r>
              <a:rPr lang="es-ES" sz="1600" b="1" dirty="0" smtClean="0"/>
              <a:t>2018 - 2020</a:t>
            </a:r>
            <a:endParaRPr lang="es-ES" sz="1600" b="1" dirty="0"/>
          </a:p>
        </p:txBody>
      </p:sp>
      <p:sp>
        <p:nvSpPr>
          <p:cNvPr id="16" name="1 Título"/>
          <p:cNvSpPr txBox="1">
            <a:spLocks/>
          </p:cNvSpPr>
          <p:nvPr/>
        </p:nvSpPr>
        <p:spPr>
          <a:xfrm>
            <a:off x="5943601" y="6198972"/>
            <a:ext cx="3022446" cy="5127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1600" b="1" dirty="0" smtClean="0"/>
              <a:t>2019 convenio Gobernación </a:t>
            </a:r>
            <a:r>
              <a:rPr lang="es-CO" sz="1600" b="1" dirty="0"/>
              <a:t>de Nariño </a:t>
            </a:r>
            <a:r>
              <a:rPr lang="es-CO" sz="1600" b="1" dirty="0" smtClean="0"/>
              <a:t>PNN, WWF.</a:t>
            </a:r>
            <a:endParaRPr lang="es-CO" sz="1600" b="1" dirty="0"/>
          </a:p>
        </p:txBody>
      </p:sp>
    </p:spTree>
    <p:extLst>
      <p:ext uri="{BB962C8B-B14F-4D97-AF65-F5344CB8AC3E}">
        <p14:creationId xmlns:p14="http://schemas.microsoft.com/office/powerpoint/2010/main" val="2239465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4234" y="1007751"/>
            <a:ext cx="8616010" cy="302524"/>
          </a:xfrm>
        </p:spPr>
        <p:txBody>
          <a:bodyPr>
            <a:noAutofit/>
          </a:bodyPr>
          <a:lstStyle/>
          <a:p>
            <a:r>
              <a:rPr lang="es-CO" sz="2800" b="1" dirty="0"/>
              <a:t>Nariño Territorio </a:t>
            </a:r>
            <a:r>
              <a:rPr lang="es-CO" sz="2800" b="1" dirty="0" smtClean="0"/>
              <a:t>intercultural </a:t>
            </a:r>
            <a:r>
              <a:rPr lang="es-CO" sz="2800" b="1" dirty="0"/>
              <a:t>relacional y diverso</a:t>
            </a:r>
            <a:endParaRPr lang="es-ES" sz="2800" b="1"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279" y="2834793"/>
            <a:ext cx="1454001" cy="1084093"/>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012" y="4149041"/>
            <a:ext cx="1705343" cy="1595507"/>
          </a:xfrm>
          <a:prstGeom prst="rect">
            <a:avLst/>
          </a:prstGeom>
        </p:spPr>
      </p:pic>
      <p:pic>
        <p:nvPicPr>
          <p:cNvPr id="7" name="Imagen 6"/>
          <p:cNvPicPr>
            <a:picLocks noChangeAspect="1"/>
          </p:cNvPicPr>
          <p:nvPr/>
        </p:nvPicPr>
        <p:blipFill>
          <a:blip r:embed="rId4" cstate="email">
            <a:extLst>
              <a:ext uri="{BEBA8EAE-BF5A-486C-A8C5-ECC9F3942E4B}">
                <a14:imgProps xmlns:a14="http://schemas.microsoft.com/office/drawing/2010/main">
                  <a14:imgLayer r:embed="rId5">
                    <a14:imgEffect>
                      <a14:sharpenSoften amount="16000"/>
                    </a14:imgEffect>
                    <a14:imgEffect>
                      <a14:colorTemperature colorTemp="4655"/>
                    </a14:imgEffect>
                    <a14:imgEffect>
                      <a14:saturation sat="92000"/>
                    </a14:imgEffect>
                    <a14:imgEffect>
                      <a14:brightnessContrast bright="12000" contrast="30000"/>
                    </a14:imgEffect>
                  </a14:imgLayer>
                </a14:imgProps>
              </a:ext>
              <a:ext uri="{28A0092B-C50C-407E-A947-70E740481C1C}">
                <a14:useLocalDpi xmlns:a14="http://schemas.microsoft.com/office/drawing/2010/main"/>
              </a:ext>
            </a:extLst>
          </a:blip>
          <a:stretch>
            <a:fillRect/>
          </a:stretch>
        </p:blipFill>
        <p:spPr>
          <a:xfrm>
            <a:off x="2705683" y="3053065"/>
            <a:ext cx="3501635" cy="2712350"/>
          </a:xfrm>
          <a:prstGeom prst="rect">
            <a:avLst/>
          </a:prstGeom>
          <a:effectLst>
            <a:glow>
              <a:schemeClr val="accent1">
                <a:alpha val="0"/>
              </a:schemeClr>
            </a:glow>
          </a:effectLst>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280" y="3968050"/>
            <a:ext cx="1454001" cy="999320"/>
          </a:xfrm>
          <a:prstGeom prst="rect">
            <a:avLst/>
          </a:prstGeom>
        </p:spPr>
      </p:pic>
      <p:pic>
        <p:nvPicPr>
          <p:cNvPr id="10" name="Imagen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78613" y="5897985"/>
            <a:ext cx="1678742" cy="876979"/>
          </a:xfrm>
          <a:prstGeom prst="rect">
            <a:avLst/>
          </a:prstGeom>
        </p:spPr>
      </p:pic>
      <p:pic>
        <p:nvPicPr>
          <p:cNvPr id="11" name="Imagen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4279" y="5016127"/>
            <a:ext cx="1463180" cy="906098"/>
          </a:xfrm>
          <a:prstGeom prst="rect">
            <a:avLst/>
          </a:prstGeom>
        </p:spPr>
      </p:pic>
      <p:pic>
        <p:nvPicPr>
          <p:cNvPr id="12" name="Imagen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34150" y="2834793"/>
            <a:ext cx="721415" cy="1084093"/>
          </a:xfrm>
          <a:prstGeom prst="rect">
            <a:avLst/>
          </a:prstGeom>
        </p:spPr>
      </p:pic>
      <p:pic>
        <p:nvPicPr>
          <p:cNvPr id="13" name="Imagen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4279" y="5980528"/>
            <a:ext cx="1454001" cy="794435"/>
          </a:xfrm>
          <a:prstGeom prst="rect">
            <a:avLst/>
          </a:prstGeom>
        </p:spPr>
      </p:pic>
      <p:pic>
        <p:nvPicPr>
          <p:cNvPr id="22" name="Imagen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17176" y="5922225"/>
            <a:ext cx="1516047" cy="844880"/>
          </a:xfrm>
          <a:prstGeom prst="rect">
            <a:avLst/>
          </a:prstGeom>
        </p:spPr>
      </p:pic>
      <p:pic>
        <p:nvPicPr>
          <p:cNvPr id="23" name="Imagen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32848" y="5980779"/>
            <a:ext cx="1410977" cy="786326"/>
          </a:xfrm>
          <a:prstGeom prst="rect">
            <a:avLst/>
          </a:prstGeom>
        </p:spPr>
      </p:pic>
      <p:pic>
        <p:nvPicPr>
          <p:cNvPr id="24" name="Imagen 2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25252" y="5016127"/>
            <a:ext cx="1418573" cy="906098"/>
          </a:xfrm>
          <a:prstGeom prst="rect">
            <a:avLst/>
          </a:prstGeom>
        </p:spPr>
      </p:pic>
      <p:pic>
        <p:nvPicPr>
          <p:cNvPr id="25" name="Imagen 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633955" y="3968050"/>
            <a:ext cx="1409870" cy="989522"/>
          </a:xfrm>
          <a:prstGeom prst="rect">
            <a:avLst/>
          </a:prstGeom>
        </p:spPr>
      </p:pic>
      <p:pic>
        <p:nvPicPr>
          <p:cNvPr id="26" name="Imagen 2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098394" y="5996673"/>
            <a:ext cx="1364582" cy="767578"/>
          </a:xfrm>
          <a:prstGeom prst="rect">
            <a:avLst/>
          </a:prstGeom>
        </p:spPr>
      </p:pic>
      <p:pic>
        <p:nvPicPr>
          <p:cNvPr id="27" name="Imagen 2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17176" y="4946794"/>
            <a:ext cx="1516047" cy="883509"/>
          </a:xfrm>
          <a:prstGeom prst="rect">
            <a:avLst/>
          </a:prstGeom>
        </p:spPr>
      </p:pic>
      <p:pic>
        <p:nvPicPr>
          <p:cNvPr id="28" name="Imagen 2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396520" y="2831831"/>
            <a:ext cx="1350549" cy="531231"/>
          </a:xfrm>
          <a:prstGeom prst="rect">
            <a:avLst/>
          </a:prstGeom>
        </p:spPr>
      </p:pic>
      <p:pic>
        <p:nvPicPr>
          <p:cNvPr id="29" name="Imagen 2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282568" y="2753998"/>
            <a:ext cx="1774787" cy="887393"/>
          </a:xfrm>
          <a:prstGeom prst="rect">
            <a:avLst/>
          </a:prstGeom>
        </p:spPr>
      </p:pic>
      <p:pic>
        <p:nvPicPr>
          <p:cNvPr id="30" name="Imagen 29"/>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492561" y="2758075"/>
            <a:ext cx="1702992" cy="883316"/>
          </a:xfrm>
          <a:prstGeom prst="rect">
            <a:avLst/>
          </a:prstGeom>
        </p:spPr>
      </p:pic>
      <p:pic>
        <p:nvPicPr>
          <p:cNvPr id="31" name="Imagen 3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885653" y="3776028"/>
            <a:ext cx="1704822" cy="710639"/>
          </a:xfrm>
          <a:prstGeom prst="rect">
            <a:avLst/>
          </a:prstGeom>
        </p:spPr>
      </p:pic>
      <p:pic>
        <p:nvPicPr>
          <p:cNvPr id="32" name="Imagen 3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500424" y="5996673"/>
            <a:ext cx="1294058" cy="767578"/>
          </a:xfrm>
          <a:prstGeom prst="rect">
            <a:avLst/>
          </a:prstGeom>
        </p:spPr>
      </p:pic>
      <p:pic>
        <p:nvPicPr>
          <p:cNvPr id="33" name="Imagen 3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395130" y="3382231"/>
            <a:ext cx="808401" cy="538112"/>
          </a:xfrm>
          <a:prstGeom prst="rect">
            <a:avLst/>
          </a:prstGeom>
        </p:spPr>
      </p:pic>
      <p:pic>
        <p:nvPicPr>
          <p:cNvPr id="34" name="Imagen 33"/>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841874" y="2751136"/>
            <a:ext cx="563672" cy="535488"/>
          </a:xfrm>
          <a:prstGeom prst="rect">
            <a:avLst/>
          </a:prstGeom>
        </p:spPr>
      </p:pic>
      <p:pic>
        <p:nvPicPr>
          <p:cNvPr id="35" name="Imagen 34"/>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975921" y="4533896"/>
            <a:ext cx="500371" cy="376279"/>
          </a:xfrm>
          <a:prstGeom prst="rect">
            <a:avLst/>
          </a:prstGeom>
        </p:spPr>
      </p:pic>
      <p:pic>
        <p:nvPicPr>
          <p:cNvPr id="37" name="Imagen 3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651183" y="4539938"/>
            <a:ext cx="544370" cy="363960"/>
          </a:xfrm>
          <a:prstGeom prst="rect">
            <a:avLst/>
          </a:prstGeom>
        </p:spPr>
      </p:pic>
      <p:pic>
        <p:nvPicPr>
          <p:cNvPr id="5" name="Imagen 4"/>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224234" y="56"/>
            <a:ext cx="8858256" cy="1042506"/>
          </a:xfrm>
          <a:prstGeom prst="rect">
            <a:avLst/>
          </a:prstGeom>
        </p:spPr>
      </p:pic>
      <p:pic>
        <p:nvPicPr>
          <p:cNvPr id="3" name="Imagen 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531999" y="1263711"/>
            <a:ext cx="1849001" cy="1425695"/>
          </a:xfrm>
          <a:prstGeom prst="rect">
            <a:avLst/>
          </a:prstGeom>
        </p:spPr>
      </p:pic>
    </p:spTree>
    <p:extLst>
      <p:ext uri="{BB962C8B-B14F-4D97-AF65-F5344CB8AC3E}">
        <p14:creationId xmlns:p14="http://schemas.microsoft.com/office/powerpoint/2010/main" val="272825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2880" y="512714"/>
            <a:ext cx="8763000" cy="6001643"/>
          </a:xfrm>
          <a:prstGeom prst="rect">
            <a:avLst/>
          </a:prstGeom>
        </p:spPr>
        <p:txBody>
          <a:bodyPr wrap="square">
            <a:spAutoFit/>
          </a:bodyPr>
          <a:lstStyle/>
          <a:p>
            <a:pPr algn="just"/>
            <a:r>
              <a:rPr lang="es-CO" sz="3200" dirty="0">
                <a:solidFill>
                  <a:schemeClr val="tx2"/>
                </a:solidFill>
              </a:rPr>
              <a:t>OBJETIVO GENERAL</a:t>
            </a:r>
          </a:p>
          <a:p>
            <a:pPr algn="just"/>
            <a:r>
              <a:rPr lang="es-CO" sz="3200" dirty="0"/>
              <a:t>El  Sistema   Departamental  de Áreas  Protegidas de Nariño SIDAP NARIÑO tendrá como objeto el  desarrollo,  la adopción,  articulación,  ejecución y seguimiento de las políticas, los planes,  programas,  proyectos  y  acciones  estratégicas  en  áreas  y/o  territorios donde  las comunidades locales,  indígenas, afro y campesinas, en conjunto con las instituciones </a:t>
            </a:r>
            <a:r>
              <a:rPr lang="es-CO" sz="3200" dirty="0" smtClean="0"/>
              <a:t>públicas y </a:t>
            </a:r>
            <a:r>
              <a:rPr lang="es-CO" sz="3200" dirty="0"/>
              <a:t>privadas de manera planificada  y organizada,  aseguren la conservación y preservación del patrimonio natural en el Departamento de Nariño.</a:t>
            </a:r>
          </a:p>
        </p:txBody>
      </p:sp>
    </p:spTree>
    <p:extLst>
      <p:ext uri="{BB962C8B-B14F-4D97-AF65-F5344CB8AC3E}">
        <p14:creationId xmlns:p14="http://schemas.microsoft.com/office/powerpoint/2010/main" val="2609611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0020" y="421274"/>
            <a:ext cx="8823960" cy="6463308"/>
          </a:xfrm>
          <a:prstGeom prst="rect">
            <a:avLst/>
          </a:prstGeom>
        </p:spPr>
        <p:txBody>
          <a:bodyPr wrap="square">
            <a:spAutoFit/>
          </a:bodyPr>
          <a:lstStyle/>
          <a:p>
            <a:pPr algn="just"/>
            <a:r>
              <a:rPr lang="es-CO" b="1" dirty="0">
                <a:solidFill>
                  <a:schemeClr val="tx2"/>
                </a:solidFill>
              </a:rPr>
              <a:t>ARTÍCULO DÉCIMO: CONFORMACIÓN DEL SIDAP NARIÑO. El SIDAP NARIÑO estará   conformado   por   entidades   y   organizaciones  públicas,   privadas,   académicas, comunitarias y de la sociedad civil de la siguiente manera:</a:t>
            </a:r>
          </a:p>
          <a:p>
            <a:pPr algn="just"/>
            <a:endParaRPr lang="es-CO" b="1" dirty="0"/>
          </a:p>
          <a:p>
            <a:pPr algn="just"/>
            <a:r>
              <a:rPr lang="es-CO" b="1" dirty="0"/>
              <a:t>a)  Departamento  de  Nariño,   a  través  de  la  Secretaría  de  Ambiente  y  </a:t>
            </a:r>
            <a:r>
              <a:rPr lang="es-CO" b="1" dirty="0" smtClean="0"/>
              <a:t>Desarrollo Sostenible</a:t>
            </a:r>
            <a:r>
              <a:rPr lang="es-CO" b="1" dirty="0"/>
              <a:t>.</a:t>
            </a:r>
          </a:p>
          <a:p>
            <a:pPr algn="just"/>
            <a:r>
              <a:rPr lang="es-CO" b="1" dirty="0"/>
              <a:t>b)  Corporación Autónoma Regional de Nariño - CORPONARIÑO</a:t>
            </a:r>
          </a:p>
          <a:p>
            <a:pPr algn="just"/>
            <a:r>
              <a:rPr lang="es-CO" b="1" dirty="0"/>
              <a:t>e)  Parques Nacionales Naturales, a través de la Dirección Territorial Andes Occidentales, Pacífico, Amazonia y sus áreas protegidas adscritas.</a:t>
            </a:r>
          </a:p>
          <a:p>
            <a:pPr algn="just"/>
            <a:r>
              <a:rPr lang="es-CO" b="1" dirty="0"/>
              <a:t>d)  Representantes   de   Universidades   de   orden  departamental   con   actividades  </a:t>
            </a:r>
            <a:r>
              <a:rPr lang="es-CO" b="1" dirty="0" smtClean="0"/>
              <a:t>de investigación</a:t>
            </a:r>
            <a:r>
              <a:rPr lang="es-CO" b="1" dirty="0"/>
              <a:t>, educación y proyección social en tomo a la conservación. e)  Representación de las Reservas Naturales de la Sociedad Civil.</a:t>
            </a:r>
          </a:p>
          <a:p>
            <a:pPr algn="just"/>
            <a:r>
              <a:rPr lang="es-CO" b="1" dirty="0"/>
              <a:t>f)   Representación   de   comunidades   indígenas,  campesinas,   </a:t>
            </a:r>
            <a:r>
              <a:rPr lang="es-CO" b="1" dirty="0" err="1"/>
              <a:t>afrodescendientes</a:t>
            </a:r>
            <a:r>
              <a:rPr lang="es-CO" b="1" dirty="0"/>
              <a:t>,   </a:t>
            </a:r>
            <a:r>
              <a:rPr lang="es-CO" b="1" dirty="0" smtClean="0"/>
              <a:t>de pescadores  </a:t>
            </a:r>
            <a:r>
              <a:rPr lang="es-CO" b="1" dirty="0"/>
              <a:t>y  urbanas  que  tengan actividades en  la  conservación  a  través de  las organizaciones que las articulan.</a:t>
            </a:r>
          </a:p>
          <a:p>
            <a:pPr algn="just"/>
            <a:r>
              <a:rPr lang="es-CO" b="1" dirty="0"/>
              <a:t>g)  Organizaciones   no   gubernamentales  relacionadas   con   la   conservación   de   </a:t>
            </a:r>
            <a:r>
              <a:rPr lang="es-CO" b="1" dirty="0" smtClean="0"/>
              <a:t>la biodiversidad </a:t>
            </a:r>
            <a:r>
              <a:rPr lang="es-CO" b="1" dirty="0"/>
              <a:t>(ONG).</a:t>
            </a:r>
          </a:p>
          <a:p>
            <a:pPr algn="just"/>
            <a:r>
              <a:rPr lang="es-CO" b="1" dirty="0"/>
              <a:t>h)  Gremios   productivos,   empresas  privadas  o   mixtas   que   se   benefician   de   la conservación.</a:t>
            </a:r>
          </a:p>
          <a:p>
            <a:pPr algn="just"/>
            <a:r>
              <a:rPr lang="es-CO" b="1" dirty="0"/>
              <a:t>i)   Un municipio en representación de cada una de las Sub Regiones del Departamento.</a:t>
            </a:r>
          </a:p>
          <a:p>
            <a:pPr algn="just"/>
            <a:r>
              <a:rPr lang="es-CO" b="1" dirty="0"/>
              <a:t>j)   Representantes  de   comunidades  organizadas  que  hayan   implementado  Sistema</a:t>
            </a:r>
          </a:p>
          <a:p>
            <a:pPr algn="just"/>
            <a:r>
              <a:rPr lang="es-CO" b="1" dirty="0"/>
              <a:t>Municipal/Local de Áreas protegidas SIMAP/SILAP. </a:t>
            </a:r>
            <a:endParaRPr lang="es-CO" b="1" dirty="0" smtClean="0"/>
          </a:p>
          <a:p>
            <a:pPr algn="just"/>
            <a:r>
              <a:rPr lang="es-CO" b="1" dirty="0" smtClean="0"/>
              <a:t>k</a:t>
            </a:r>
            <a:r>
              <a:rPr lang="es-CO" b="1" dirty="0"/>
              <a:t>)  El director/a del IGAC a nivel territorial </a:t>
            </a:r>
          </a:p>
        </p:txBody>
      </p:sp>
    </p:spTree>
    <p:extLst>
      <p:ext uri="{BB962C8B-B14F-4D97-AF65-F5344CB8AC3E}">
        <p14:creationId xmlns:p14="http://schemas.microsoft.com/office/powerpoint/2010/main" val="746790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 y="893714"/>
            <a:ext cx="8823960" cy="5016758"/>
          </a:xfrm>
          <a:prstGeom prst="rect">
            <a:avLst/>
          </a:prstGeom>
        </p:spPr>
        <p:txBody>
          <a:bodyPr wrap="square">
            <a:spAutoFit/>
          </a:bodyPr>
          <a:lstStyle/>
          <a:p>
            <a:pPr algn="just"/>
            <a:r>
              <a:rPr lang="es-CO" sz="3200" b="1" dirty="0">
                <a:solidFill>
                  <a:schemeClr val="tx2"/>
                </a:solidFill>
              </a:rPr>
              <a:t>PARÁGRAFO PRIMERO</a:t>
            </a:r>
            <a:r>
              <a:rPr lang="es-CO" sz="3200" b="1" dirty="0" smtClean="0"/>
              <a:t>: El </a:t>
            </a:r>
            <a:r>
              <a:rPr lang="es-CO" sz="3200" b="1" dirty="0"/>
              <a:t>mecanismo  de selección   y participación   de los representantes de  las  comunidades    indígenas,    campesinas,    </a:t>
            </a:r>
            <a:r>
              <a:rPr lang="es-CO" sz="3200" b="1" dirty="0" err="1"/>
              <a:t>afrodescendientes</a:t>
            </a:r>
            <a:r>
              <a:rPr lang="es-CO" sz="3200" b="1" dirty="0"/>
              <a:t>,   así  como   de  las  reservas naturales   de  la  sociedad   civil,   universidades,    las  organizaciones   no  gubernamentales,   los municipios,  comunidades   locales  organizadas  y la empresa privada  o mixta, será avalado  en la asamblea  general  del SIDAP,  previa  recomendación  del comité  directivo.</a:t>
            </a:r>
          </a:p>
        </p:txBody>
      </p:sp>
    </p:spTree>
    <p:extLst>
      <p:ext uri="{BB962C8B-B14F-4D97-AF65-F5344CB8AC3E}">
        <p14:creationId xmlns:p14="http://schemas.microsoft.com/office/powerpoint/2010/main" val="812813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1920" y="533400"/>
            <a:ext cx="8915400" cy="6186309"/>
          </a:xfrm>
          <a:prstGeom prst="rect">
            <a:avLst/>
          </a:prstGeom>
        </p:spPr>
        <p:txBody>
          <a:bodyPr wrap="square">
            <a:spAutoFit/>
          </a:bodyPr>
          <a:lstStyle/>
          <a:p>
            <a:r>
              <a:rPr lang="es-CO" sz="3600" b="1" dirty="0">
                <a:solidFill>
                  <a:schemeClr val="tx2"/>
                </a:solidFill>
              </a:rPr>
              <a:t>ARTÍCULO DÉCIMO  PRIMERO:  ELECCIÓN  DE REPRESENTANTES</a:t>
            </a:r>
            <a:r>
              <a:rPr lang="es-CO" sz="3600" b="1" dirty="0"/>
              <a:t>.  La elección de los representantes </a:t>
            </a:r>
            <a:r>
              <a:rPr lang="es-CO" sz="3600" b="1" dirty="0" smtClean="0"/>
              <a:t>que conformarán </a:t>
            </a:r>
            <a:r>
              <a:rPr lang="es-CO" sz="3600" b="1" dirty="0"/>
              <a:t>el SIDAP  NARIÑO, </a:t>
            </a:r>
            <a:r>
              <a:rPr lang="es-CO" sz="3600" b="1" dirty="0" smtClean="0"/>
              <a:t>se </a:t>
            </a:r>
            <a:r>
              <a:rPr lang="es-CO" sz="3600" b="1" dirty="0"/>
              <a:t>realizará </a:t>
            </a:r>
            <a:r>
              <a:rPr lang="es-CO" sz="3600" b="1" dirty="0" smtClean="0"/>
              <a:t>en </a:t>
            </a:r>
            <a:r>
              <a:rPr lang="es-CO" sz="3600" b="1" dirty="0"/>
              <a:t>asambleas </a:t>
            </a:r>
            <a:r>
              <a:rPr lang="es-CO" sz="3600" b="1" dirty="0" smtClean="0"/>
              <a:t>de </a:t>
            </a:r>
            <a:r>
              <a:rPr lang="es-CO" sz="3600" b="1" dirty="0"/>
              <a:t>cada uno de los sectores </a:t>
            </a:r>
            <a:r>
              <a:rPr lang="es-CO" sz="3600" b="1" dirty="0" smtClean="0"/>
              <a:t>en </a:t>
            </a:r>
            <a:r>
              <a:rPr lang="es-CO" sz="3600" b="1" dirty="0"/>
              <a:t>las cuales, </a:t>
            </a:r>
            <a:r>
              <a:rPr lang="es-CO" sz="3600" b="1" dirty="0" smtClean="0"/>
              <a:t>se </a:t>
            </a:r>
            <a:r>
              <a:rPr lang="es-CO" sz="3600" b="1" dirty="0"/>
              <a:t>elegirá </a:t>
            </a:r>
            <a:r>
              <a:rPr lang="es-CO" sz="3600" b="1" dirty="0" smtClean="0"/>
              <a:t>el </a:t>
            </a:r>
            <a:r>
              <a:rPr lang="es-CO" sz="3600" b="1" dirty="0"/>
              <a:t>delegado </a:t>
            </a:r>
            <a:r>
              <a:rPr lang="es-CO" sz="3600" b="1" dirty="0" smtClean="0"/>
              <a:t>del </a:t>
            </a:r>
            <a:r>
              <a:rPr lang="es-CO" sz="3600" b="1" dirty="0"/>
              <a:t>respectivo </a:t>
            </a:r>
            <a:r>
              <a:rPr lang="es-CO" sz="3600" b="1" dirty="0" smtClean="0"/>
              <a:t>sector</a:t>
            </a:r>
            <a:r>
              <a:rPr lang="es-CO" sz="3600" b="1" dirty="0"/>
              <a:t>. El periodo </a:t>
            </a:r>
            <a:r>
              <a:rPr lang="es-CO" sz="3600" b="1" dirty="0" smtClean="0"/>
              <a:t>de </a:t>
            </a:r>
            <a:r>
              <a:rPr lang="es-CO" sz="3600" b="1" dirty="0"/>
              <a:t>los representantes </a:t>
            </a:r>
            <a:r>
              <a:rPr lang="es-CO" sz="3600" b="1" dirty="0" smtClean="0"/>
              <a:t>será de </a:t>
            </a:r>
            <a:r>
              <a:rPr lang="es-CO" sz="3600" b="1" dirty="0"/>
              <a:t>4 años </a:t>
            </a:r>
            <a:r>
              <a:rPr lang="es-CO" sz="3600" b="1" dirty="0" smtClean="0"/>
              <a:t>y </a:t>
            </a:r>
            <a:r>
              <a:rPr lang="es-CO" sz="3600" b="1" dirty="0"/>
              <a:t>cada  </a:t>
            </a:r>
            <a:r>
              <a:rPr lang="es-CO" sz="3600" b="1" dirty="0" smtClean="0"/>
              <a:t>representante deberá ser </a:t>
            </a:r>
            <a:r>
              <a:rPr lang="es-CO" sz="3600" b="1" dirty="0"/>
              <a:t>elegido </a:t>
            </a:r>
            <a:r>
              <a:rPr lang="es-CO" sz="3600" b="1" dirty="0" smtClean="0"/>
              <a:t>y </a:t>
            </a:r>
            <a:r>
              <a:rPr lang="es-CO" sz="3600" b="1" dirty="0"/>
              <a:t>presentado </a:t>
            </a:r>
            <a:r>
              <a:rPr lang="es-CO" sz="3600" b="1" dirty="0" smtClean="0"/>
              <a:t>a </a:t>
            </a:r>
            <a:r>
              <a:rPr lang="es-CO" sz="3600" b="1" dirty="0"/>
              <a:t>comité directivo y a la primera </a:t>
            </a:r>
            <a:r>
              <a:rPr lang="es-CO" sz="3600" b="1" dirty="0" smtClean="0"/>
              <a:t>asamblea de </a:t>
            </a:r>
            <a:r>
              <a:rPr lang="es-CO" sz="3600" b="1" dirty="0"/>
              <a:t>cada periodo, </a:t>
            </a:r>
            <a:r>
              <a:rPr lang="es-CO" sz="3600" b="1" dirty="0" smtClean="0"/>
              <a:t>en </a:t>
            </a:r>
            <a:r>
              <a:rPr lang="es-CO" sz="3600" b="1" dirty="0"/>
              <a:t>los próximos </a:t>
            </a:r>
            <a:r>
              <a:rPr lang="es-CO" sz="3600" b="1" dirty="0" smtClean="0"/>
              <a:t>4 </a:t>
            </a:r>
            <a:r>
              <a:rPr lang="es-CO" sz="3600" b="1" dirty="0"/>
              <a:t>meses.</a:t>
            </a:r>
          </a:p>
        </p:txBody>
      </p:sp>
    </p:spTree>
    <p:extLst>
      <p:ext uri="{BB962C8B-B14F-4D97-AF65-F5344CB8AC3E}">
        <p14:creationId xmlns:p14="http://schemas.microsoft.com/office/powerpoint/2010/main" val="1734268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7640" y="365492"/>
            <a:ext cx="8808720" cy="6217087"/>
          </a:xfrm>
          <a:prstGeom prst="rect">
            <a:avLst/>
          </a:prstGeom>
        </p:spPr>
        <p:txBody>
          <a:bodyPr wrap="square">
            <a:spAutoFit/>
          </a:bodyPr>
          <a:lstStyle/>
          <a:p>
            <a:pPr algn="just"/>
            <a:r>
              <a:rPr lang="es-CO" sz="2000" b="1" dirty="0">
                <a:solidFill>
                  <a:schemeClr val="tx2"/>
                </a:solidFill>
              </a:rPr>
              <a:t>ARTÍCULO   DÉCIMO   TERCERO.   ESTRUCTURA   DEL   SIDAP   NARIÑO.   La estructura del SIDAP NARIÑO para el cumplimiento de sus funciones y objetivo para el cual fue  creado tendrá  la  siguiente  estructura:   l.  Asamblea,  2.  Comité  Directivo,  3.  Comité Técnico, 4.  Secretaría Técnica, que tendrán como objetivos y funciones las siguientes:</a:t>
            </a:r>
          </a:p>
          <a:p>
            <a:pPr algn="just"/>
            <a:endParaRPr lang="es-CO" sz="2000" b="1" dirty="0"/>
          </a:p>
          <a:p>
            <a:pPr algn="just"/>
            <a:r>
              <a:rPr lang="es-CO" sz="2000" b="1" dirty="0" smtClean="0"/>
              <a:t>1</a:t>
            </a:r>
            <a:r>
              <a:rPr lang="es-CO" sz="2000" b="1" dirty="0"/>
              <a:t>.    Asamblea.   Tendrá como objetivo principal: revisar, discutir y decidir acerca </a:t>
            </a:r>
            <a:r>
              <a:rPr lang="es-CO" sz="2000" b="1" dirty="0" smtClean="0"/>
              <a:t>	de </a:t>
            </a:r>
            <a:r>
              <a:rPr lang="es-CO" sz="2000" b="1" dirty="0"/>
              <a:t>las líneas estratégicas, los planes de trabajo, los proyectos y  la estructura </a:t>
            </a:r>
            <a:r>
              <a:rPr lang="es-CO" sz="2000" b="1" dirty="0" smtClean="0"/>
              <a:t>	general </a:t>
            </a:r>
            <a:r>
              <a:rPr lang="es-CO" sz="2000" b="1" dirty="0"/>
              <a:t>del sistema.</a:t>
            </a:r>
          </a:p>
          <a:p>
            <a:pPr algn="just"/>
            <a:endParaRPr lang="es-CO" sz="2000" b="1" dirty="0"/>
          </a:p>
          <a:p>
            <a:pPr algn="just"/>
            <a:r>
              <a:rPr lang="es-CO" sz="2000" b="1" dirty="0"/>
              <a:t>•     El Secretario  de Ambiente  y Desarrollo   Sostenible  del  Departamento  de </a:t>
            </a:r>
            <a:r>
              <a:rPr lang="es-CO" sz="2000" b="1" dirty="0" smtClean="0"/>
              <a:t>	Nariño o su delegado quien  </a:t>
            </a:r>
            <a:r>
              <a:rPr lang="es-CO" sz="2000" b="1" dirty="0"/>
              <a:t>presidirá   el comité  directivo ( 1)</a:t>
            </a:r>
          </a:p>
          <a:p>
            <a:pPr algn="just"/>
            <a:r>
              <a:rPr lang="es-CO" sz="2000" b="1" dirty="0"/>
              <a:t>•     </a:t>
            </a:r>
            <a:r>
              <a:rPr lang="es-CO" sz="2000" b="1" dirty="0" smtClean="0"/>
              <a:t>	El  </a:t>
            </a:r>
            <a:r>
              <a:rPr lang="es-CO" sz="2000" b="1" dirty="0"/>
              <a:t>Director  de Corponariño   o su delegado.  (1)</a:t>
            </a:r>
          </a:p>
          <a:p>
            <a:pPr algn="just"/>
            <a:r>
              <a:rPr lang="es-CO" sz="2000" b="1" dirty="0"/>
              <a:t>• 	El Director </a:t>
            </a:r>
            <a:r>
              <a:rPr lang="es-CO" sz="2000" b="1" dirty="0" smtClean="0"/>
              <a:t>territorial designado por </a:t>
            </a:r>
            <a:r>
              <a:rPr lang="es-CO" sz="2000" b="1" dirty="0"/>
              <a:t>la </a:t>
            </a:r>
            <a:r>
              <a:rPr lang="es-CO" sz="2000" b="1" dirty="0" smtClean="0"/>
              <a:t>dirección general de </a:t>
            </a:r>
            <a:r>
              <a:rPr lang="es-CO" sz="2000" b="1" dirty="0"/>
              <a:t>Parques </a:t>
            </a:r>
            <a:r>
              <a:rPr lang="es-CO" sz="2000" b="1" dirty="0" smtClean="0"/>
              <a:t>	Nacionales  Naturales o </a:t>
            </a:r>
            <a:r>
              <a:rPr lang="es-CO" sz="2000" b="1" dirty="0"/>
              <a:t>su delegado. </a:t>
            </a:r>
            <a:r>
              <a:rPr lang="es-CO" sz="2000" b="1" dirty="0" smtClean="0"/>
              <a:t>( </a:t>
            </a:r>
            <a:r>
              <a:rPr lang="es-CO" sz="2000" b="1" dirty="0"/>
              <a:t>1)</a:t>
            </a:r>
          </a:p>
          <a:p>
            <a:pPr algn="just"/>
            <a:r>
              <a:rPr lang="es-CO" sz="2000" b="1" dirty="0"/>
              <a:t>•     El Director </a:t>
            </a:r>
            <a:r>
              <a:rPr lang="es-CO" sz="2000" b="1" dirty="0" smtClean="0"/>
              <a:t>Territorial Pacífico de </a:t>
            </a:r>
            <a:r>
              <a:rPr lang="es-CO" sz="2000" b="1" dirty="0"/>
              <a:t>Parques </a:t>
            </a:r>
            <a:r>
              <a:rPr lang="es-CO" sz="2000" b="1" dirty="0" smtClean="0"/>
              <a:t>Nacionales Naturales o </a:t>
            </a:r>
            <a:r>
              <a:rPr lang="es-CO" sz="2000" b="1" dirty="0"/>
              <a:t>su delegado</a:t>
            </a:r>
            <a:r>
              <a:rPr lang="es-CO" sz="2000" b="1" dirty="0" smtClean="0"/>
              <a:t>. 	( </a:t>
            </a:r>
            <a:r>
              <a:rPr lang="es-CO" sz="2000" b="1" dirty="0"/>
              <a:t>1</a:t>
            </a:r>
            <a:r>
              <a:rPr lang="es-CO" sz="2000" b="1" dirty="0" smtClean="0"/>
              <a:t>).</a:t>
            </a:r>
            <a:endParaRPr lang="es-CO" sz="2000" b="1" dirty="0"/>
          </a:p>
          <a:p>
            <a:pPr algn="just"/>
            <a:r>
              <a:rPr lang="es-CO" sz="2000" b="1" dirty="0"/>
              <a:t>•     Un representante de las </a:t>
            </a:r>
            <a:r>
              <a:rPr lang="es-CO" sz="2000" b="1" dirty="0" smtClean="0"/>
              <a:t>universidades. </a:t>
            </a:r>
            <a:r>
              <a:rPr lang="es-CO" sz="2000" b="1" dirty="0"/>
              <a:t>(1).</a:t>
            </a:r>
          </a:p>
          <a:p>
            <a:pPr algn="just"/>
            <a:r>
              <a:rPr lang="es-CO" sz="2000" b="1" dirty="0"/>
              <a:t>•     Un representante </a:t>
            </a:r>
            <a:r>
              <a:rPr lang="es-CO" sz="2000" b="1" dirty="0" smtClean="0"/>
              <a:t>de </a:t>
            </a:r>
            <a:r>
              <a:rPr lang="es-CO" sz="2000" b="1" dirty="0"/>
              <a:t>las </a:t>
            </a:r>
            <a:r>
              <a:rPr lang="es-CO" sz="2000" b="1" dirty="0" smtClean="0"/>
              <a:t>reservas naturales de </a:t>
            </a:r>
            <a:r>
              <a:rPr lang="es-CO" sz="2000" b="1" dirty="0"/>
              <a:t>la </a:t>
            </a:r>
            <a:r>
              <a:rPr lang="es-CO" sz="2000" b="1" dirty="0" smtClean="0"/>
              <a:t>sociedad civil. </a:t>
            </a:r>
            <a:r>
              <a:rPr lang="es-CO" sz="2000" b="1" dirty="0"/>
              <a:t>(1).</a:t>
            </a:r>
          </a:p>
          <a:p>
            <a:pPr algn="just"/>
            <a:r>
              <a:rPr lang="es-CO" sz="2000" b="1" dirty="0"/>
              <a:t>•     Un representante de comunidades </a:t>
            </a:r>
            <a:r>
              <a:rPr lang="es-CO" sz="2000" b="1" dirty="0" smtClean="0"/>
              <a:t>indígenas organizadas (</a:t>
            </a:r>
            <a:r>
              <a:rPr lang="es-CO" sz="2000" b="1" dirty="0"/>
              <a:t>1). </a:t>
            </a:r>
          </a:p>
        </p:txBody>
      </p:sp>
    </p:spTree>
    <p:extLst>
      <p:ext uri="{BB962C8B-B14F-4D97-AF65-F5344CB8AC3E}">
        <p14:creationId xmlns:p14="http://schemas.microsoft.com/office/powerpoint/2010/main" val="1554475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67640" y="1005841"/>
            <a:ext cx="8810508" cy="4893647"/>
          </a:xfrm>
          <a:prstGeom prst="rect">
            <a:avLst/>
          </a:prstGeom>
        </p:spPr>
        <p:txBody>
          <a:bodyPr wrap="square">
            <a:spAutoFit/>
          </a:bodyPr>
          <a:lstStyle/>
          <a:p>
            <a:pPr marL="342900" indent="-342900">
              <a:buFont typeface="Arial" panose="020B0604020202020204" pitchFamily="34" charset="0"/>
              <a:buChar char="•"/>
            </a:pPr>
            <a:r>
              <a:rPr lang="es-CO" sz="2400" b="1" dirty="0"/>
              <a:t>	</a:t>
            </a:r>
            <a:r>
              <a:rPr lang="es-CO" sz="2400" b="1" dirty="0" smtClean="0"/>
              <a:t>Un </a:t>
            </a:r>
            <a:r>
              <a:rPr lang="es-CO" sz="2400" b="1" dirty="0"/>
              <a:t>representante   de comunidades   afro organizadas </a:t>
            </a:r>
            <a:r>
              <a:rPr lang="es-CO" sz="2400" b="1" dirty="0" smtClean="0"/>
              <a:t>(</a:t>
            </a:r>
            <a:r>
              <a:rPr lang="es-CO" sz="2400" b="1" dirty="0"/>
              <a:t>1).</a:t>
            </a:r>
          </a:p>
          <a:p>
            <a:pPr marL="342900" indent="-342900">
              <a:buFont typeface="Arial" panose="020B0604020202020204" pitchFamily="34" charset="0"/>
              <a:buChar char="•"/>
            </a:pPr>
            <a:r>
              <a:rPr lang="es-CO" sz="2400" b="1" dirty="0"/>
              <a:t>	</a:t>
            </a:r>
            <a:r>
              <a:rPr lang="es-CO" sz="2400" b="1" dirty="0" smtClean="0"/>
              <a:t>Un representante de </a:t>
            </a:r>
            <a:r>
              <a:rPr lang="es-CO" sz="2400" b="1" dirty="0"/>
              <a:t>las </a:t>
            </a:r>
            <a:r>
              <a:rPr lang="es-CO" sz="2400" b="1" dirty="0" smtClean="0"/>
              <a:t>ONG relacionadas con </a:t>
            </a:r>
            <a:r>
              <a:rPr lang="es-CO" sz="2400" b="1" dirty="0"/>
              <a:t>la conservación   </a:t>
            </a:r>
            <a:r>
              <a:rPr lang="es-CO" sz="2400" b="1" dirty="0" smtClean="0"/>
              <a:t>	de </a:t>
            </a:r>
            <a:r>
              <a:rPr lang="es-CO" sz="2400" b="1" dirty="0"/>
              <a:t>la </a:t>
            </a:r>
            <a:r>
              <a:rPr lang="es-CO" sz="2400" b="1" dirty="0" smtClean="0"/>
              <a:t>biodiversidad </a:t>
            </a:r>
            <a:r>
              <a:rPr lang="es-CO" sz="2400" b="1" dirty="0"/>
              <a:t>nivel </a:t>
            </a:r>
            <a:r>
              <a:rPr lang="es-CO" sz="2400" b="1" dirty="0" err="1" smtClean="0"/>
              <a:t>Jocal</a:t>
            </a:r>
            <a:r>
              <a:rPr lang="es-CO" sz="2400" b="1" dirty="0" smtClean="0"/>
              <a:t> - </a:t>
            </a:r>
            <a:r>
              <a:rPr lang="es-CO" sz="2400" b="1" dirty="0"/>
              <a:t>regional.</a:t>
            </a:r>
          </a:p>
          <a:p>
            <a:pPr marL="342900" indent="-342900">
              <a:buFont typeface="Arial" panose="020B0604020202020204" pitchFamily="34" charset="0"/>
              <a:buChar char="•"/>
            </a:pPr>
            <a:r>
              <a:rPr lang="es-CO" sz="2400" b="1" dirty="0"/>
              <a:t>	</a:t>
            </a:r>
            <a:r>
              <a:rPr lang="es-CO" sz="2400" b="1" dirty="0" smtClean="0"/>
              <a:t>Un representante de las ONG relacionadas con la conservación    	de la biodiversidad nivel nacional o </a:t>
            </a:r>
            <a:r>
              <a:rPr lang="es-CO" sz="2400" b="1" dirty="0"/>
              <a:t>de cooperación </a:t>
            </a:r>
            <a:r>
              <a:rPr lang="es-CO" sz="2400" b="1" dirty="0" smtClean="0"/>
              <a:t>	internacional.</a:t>
            </a:r>
            <a:endParaRPr lang="es-CO" sz="2400" b="1" dirty="0"/>
          </a:p>
          <a:p>
            <a:pPr marL="342900" indent="-342900">
              <a:buFont typeface="Arial" panose="020B0604020202020204" pitchFamily="34" charset="0"/>
              <a:buChar char="•"/>
            </a:pPr>
            <a:r>
              <a:rPr lang="es-CO" sz="2400" b="1" dirty="0" smtClean="0"/>
              <a:t>	Un </a:t>
            </a:r>
            <a:r>
              <a:rPr lang="es-CO" sz="2400" b="1" dirty="0"/>
              <a:t>representante </a:t>
            </a:r>
            <a:r>
              <a:rPr lang="es-CO" sz="2400" b="1" dirty="0" smtClean="0"/>
              <a:t>de </a:t>
            </a:r>
            <a:r>
              <a:rPr lang="es-CO" sz="2400" b="1" dirty="0"/>
              <a:t>empresas </a:t>
            </a:r>
            <a:r>
              <a:rPr lang="es-CO" sz="2400" b="1" dirty="0" smtClean="0"/>
              <a:t>prestadoras de </a:t>
            </a:r>
            <a:r>
              <a:rPr lang="es-CO" sz="2400" b="1" dirty="0"/>
              <a:t>servicios </a:t>
            </a:r>
            <a:r>
              <a:rPr lang="es-CO" sz="2400" b="1" dirty="0" smtClean="0"/>
              <a:t>públicos  	(</a:t>
            </a:r>
            <a:r>
              <a:rPr lang="es-CO" sz="2400" b="1" dirty="0"/>
              <a:t>1).</a:t>
            </a:r>
          </a:p>
          <a:p>
            <a:pPr marL="342900" indent="-342900">
              <a:buFont typeface="Arial" panose="020B0604020202020204" pitchFamily="34" charset="0"/>
              <a:buChar char="•"/>
            </a:pPr>
            <a:r>
              <a:rPr lang="es-CO" sz="2400" b="1" dirty="0" smtClean="0"/>
              <a:t>	Un </a:t>
            </a:r>
            <a:r>
              <a:rPr lang="es-CO" sz="2400" b="1" dirty="0"/>
              <a:t>representante </a:t>
            </a:r>
            <a:r>
              <a:rPr lang="es-CO" sz="2400" b="1" dirty="0" smtClean="0"/>
              <a:t>de </a:t>
            </a:r>
            <a:r>
              <a:rPr lang="es-CO" sz="2400" b="1" dirty="0"/>
              <a:t>empresas </a:t>
            </a:r>
            <a:r>
              <a:rPr lang="es-CO" sz="2400" b="1" dirty="0" smtClean="0"/>
              <a:t>del sector productivo.</a:t>
            </a:r>
            <a:endParaRPr lang="es-CO" sz="2400" b="1" dirty="0"/>
          </a:p>
          <a:p>
            <a:pPr marL="342900" indent="-342900">
              <a:buFont typeface="Arial" panose="020B0604020202020204" pitchFamily="34" charset="0"/>
              <a:buChar char="•"/>
            </a:pPr>
            <a:r>
              <a:rPr lang="es-CO" sz="2400" b="1" dirty="0" smtClean="0"/>
              <a:t>	Un </a:t>
            </a:r>
            <a:r>
              <a:rPr lang="es-CO" sz="2400" b="1" dirty="0"/>
              <a:t>representante </a:t>
            </a:r>
            <a:r>
              <a:rPr lang="es-CO" sz="2400" b="1" dirty="0" smtClean="0"/>
              <a:t>de </a:t>
            </a:r>
            <a:r>
              <a:rPr lang="es-CO" sz="2400" b="1" dirty="0"/>
              <a:t>los </a:t>
            </a:r>
            <a:r>
              <a:rPr lang="es-CO" sz="2400" b="1" dirty="0" smtClean="0"/>
              <a:t>municipios con </a:t>
            </a:r>
            <a:r>
              <a:rPr lang="es-CO" sz="2400" b="1" dirty="0"/>
              <a:t>SIMAP/SILAP  (1).</a:t>
            </a:r>
          </a:p>
          <a:p>
            <a:pPr marL="342900" indent="-342900">
              <a:buFont typeface="Arial" panose="020B0604020202020204" pitchFamily="34" charset="0"/>
              <a:buChar char="•"/>
            </a:pPr>
            <a:r>
              <a:rPr lang="es-CO" sz="2400" b="1" dirty="0" smtClean="0"/>
              <a:t>	Un </a:t>
            </a:r>
            <a:r>
              <a:rPr lang="es-CO" sz="2400" b="1" dirty="0"/>
              <a:t>representante </a:t>
            </a:r>
            <a:r>
              <a:rPr lang="es-CO" sz="2400" b="1" dirty="0" smtClean="0"/>
              <a:t>de </a:t>
            </a:r>
            <a:r>
              <a:rPr lang="es-CO" sz="2400" b="1" dirty="0"/>
              <a:t>los </a:t>
            </a:r>
            <a:r>
              <a:rPr lang="es-CO" sz="2400" b="1" dirty="0" smtClean="0"/>
              <a:t>institutos de investigación en Colombia    	(</a:t>
            </a:r>
            <a:r>
              <a:rPr lang="es-CO" sz="2400" b="1" dirty="0"/>
              <a:t>INVEMAR, </a:t>
            </a:r>
            <a:r>
              <a:rPr lang="es-CO" sz="2400" b="1" dirty="0" smtClean="0"/>
              <a:t>IAVH</a:t>
            </a:r>
            <a:r>
              <a:rPr lang="es-CO" sz="2400" b="1" dirty="0"/>
              <a:t>, </a:t>
            </a:r>
            <a:r>
              <a:rPr lang="es-CO" sz="2400" b="1" dirty="0" smtClean="0"/>
              <a:t>IIAP</a:t>
            </a:r>
            <a:r>
              <a:rPr lang="es-CO" sz="2400" b="1" dirty="0"/>
              <a:t>, SINCHI</a:t>
            </a:r>
            <a:r>
              <a:rPr lang="es-CO" sz="2400" b="1" dirty="0" smtClean="0"/>
              <a:t>).</a:t>
            </a:r>
          </a:p>
          <a:p>
            <a:pPr marL="342900" indent="-342900">
              <a:buFont typeface="Arial" panose="020B0604020202020204" pitchFamily="34" charset="0"/>
              <a:buChar char="•"/>
            </a:pPr>
            <a:r>
              <a:rPr lang="es-CO" sz="2400" b="1" dirty="0" smtClean="0"/>
              <a:t>	El director/a del </a:t>
            </a:r>
            <a:r>
              <a:rPr lang="es-CO" sz="2400" b="1" dirty="0"/>
              <a:t>IGAC </a:t>
            </a:r>
            <a:r>
              <a:rPr lang="es-CO" sz="2400" b="1" dirty="0" smtClean="0"/>
              <a:t>a </a:t>
            </a:r>
            <a:r>
              <a:rPr lang="es-CO" sz="2400" b="1" dirty="0"/>
              <a:t>nivel </a:t>
            </a:r>
            <a:r>
              <a:rPr lang="es-CO" sz="2400" b="1" dirty="0" smtClean="0"/>
              <a:t>territorial o </a:t>
            </a:r>
            <a:r>
              <a:rPr lang="es-CO" sz="2400" b="1" dirty="0"/>
              <a:t>su </a:t>
            </a:r>
            <a:r>
              <a:rPr lang="es-CO" sz="2400" b="1" dirty="0" smtClean="0"/>
              <a:t>delegado.</a:t>
            </a:r>
            <a:endParaRPr lang="es-CO" sz="2400" b="1" dirty="0"/>
          </a:p>
        </p:txBody>
      </p:sp>
    </p:spTree>
    <p:extLst>
      <p:ext uri="{BB962C8B-B14F-4D97-AF65-F5344CB8AC3E}">
        <p14:creationId xmlns:p14="http://schemas.microsoft.com/office/powerpoint/2010/main" val="4205881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6680" y="344895"/>
            <a:ext cx="8915400" cy="5909310"/>
          </a:xfrm>
          <a:prstGeom prst="rect">
            <a:avLst/>
          </a:prstGeom>
        </p:spPr>
        <p:txBody>
          <a:bodyPr wrap="square">
            <a:spAutoFit/>
          </a:bodyPr>
          <a:lstStyle/>
          <a:p>
            <a:r>
              <a:rPr lang="es-CO" b="1" dirty="0">
                <a:solidFill>
                  <a:schemeClr val="tx2"/>
                </a:solidFill>
              </a:rPr>
              <a:t>El Comité  Directivo.   Su objetivo  se enfocará  en dinamizar  y orientar  las acciones  que garanticen   el  cumplimiento   de  los  objetivos   del  sistema  con  la participación   de los diferentes  actores y se conformará  de la siguiente  manera:</a:t>
            </a:r>
          </a:p>
          <a:p>
            <a:endParaRPr lang="es-CO" b="1" dirty="0"/>
          </a:p>
          <a:p>
            <a:r>
              <a:rPr lang="es-CO" b="1" dirty="0" smtClean="0"/>
              <a:t>•</a:t>
            </a:r>
            <a:r>
              <a:rPr lang="es-CO" b="1" dirty="0"/>
              <a:t>	El  Secretario   de Ambiente y Desarrollo Sostenible del Departamento de Nariño o su  </a:t>
            </a:r>
            <a:r>
              <a:rPr lang="es-CO" b="1" dirty="0" smtClean="0"/>
              <a:t>	delegado </a:t>
            </a:r>
            <a:r>
              <a:rPr lang="es-CO" b="1" dirty="0"/>
              <a:t>quien presidirá el comité directivo (1)</a:t>
            </a:r>
          </a:p>
          <a:p>
            <a:r>
              <a:rPr lang="es-CO" b="1" dirty="0"/>
              <a:t>•     </a:t>
            </a:r>
            <a:r>
              <a:rPr lang="es-CO" b="1" dirty="0" smtClean="0"/>
              <a:t>	El  </a:t>
            </a:r>
            <a:r>
              <a:rPr lang="es-CO" b="1" dirty="0"/>
              <a:t>Director/a de Corponariño o su  delegado.  (1)</a:t>
            </a:r>
          </a:p>
          <a:p>
            <a:r>
              <a:rPr lang="es-CO" b="1" dirty="0"/>
              <a:t>•	El  Director/a territorial </a:t>
            </a:r>
            <a:r>
              <a:rPr lang="es-CO" b="1" dirty="0" smtClean="0"/>
              <a:t>Andes occidentales designado </a:t>
            </a:r>
            <a:r>
              <a:rPr lang="es-CO" b="1" dirty="0"/>
              <a:t>por la dirección  general  de </a:t>
            </a:r>
            <a:r>
              <a:rPr lang="es-CO" b="1" dirty="0" smtClean="0"/>
              <a:t>	Parques  </a:t>
            </a:r>
            <a:r>
              <a:rPr lang="es-CO" b="1" dirty="0"/>
              <a:t>Nacionales </a:t>
            </a:r>
            <a:r>
              <a:rPr lang="es-CO" b="1" dirty="0" smtClean="0"/>
              <a:t>Naturales  </a:t>
            </a:r>
            <a:r>
              <a:rPr lang="es-CO" b="1" dirty="0"/>
              <a:t>o su delegado.  (1)</a:t>
            </a:r>
          </a:p>
          <a:p>
            <a:r>
              <a:rPr lang="es-CO" b="1" dirty="0"/>
              <a:t>•       El  Director Territorial Pacífico de Parques  Nacionales  Naturales o su delegado. (1)</a:t>
            </a:r>
          </a:p>
          <a:p>
            <a:r>
              <a:rPr lang="es-CO" b="1" dirty="0"/>
              <a:t>•    </a:t>
            </a:r>
            <a:r>
              <a:rPr lang="es-CO" b="1" dirty="0" smtClean="0"/>
              <a:t>	Un </a:t>
            </a:r>
            <a:r>
              <a:rPr lang="es-CO" b="1" dirty="0"/>
              <a:t>representante de las universidades   (1).</a:t>
            </a:r>
          </a:p>
          <a:p>
            <a:r>
              <a:rPr lang="es-CO" b="1" dirty="0"/>
              <a:t>•     </a:t>
            </a:r>
            <a:r>
              <a:rPr lang="es-CO" b="1" dirty="0" smtClean="0"/>
              <a:t>	Un </a:t>
            </a:r>
            <a:r>
              <a:rPr lang="es-CO" b="1" dirty="0"/>
              <a:t>representante  de las reservas naturales  de la sociedad civil  ( 1 ).</a:t>
            </a:r>
          </a:p>
          <a:p>
            <a:r>
              <a:rPr lang="es-CO" b="1" dirty="0"/>
              <a:t>•     </a:t>
            </a:r>
            <a:r>
              <a:rPr lang="es-CO" b="1" dirty="0" smtClean="0"/>
              <a:t>	Un </a:t>
            </a:r>
            <a:r>
              <a:rPr lang="es-CO" b="1" dirty="0"/>
              <a:t>representante de comunidades  indígenas organizadas (1).</a:t>
            </a:r>
          </a:p>
          <a:p>
            <a:r>
              <a:rPr lang="es-CO" b="1" dirty="0"/>
              <a:t>•     </a:t>
            </a:r>
            <a:r>
              <a:rPr lang="es-CO" b="1" dirty="0" smtClean="0"/>
              <a:t>	Un </a:t>
            </a:r>
            <a:r>
              <a:rPr lang="es-CO" b="1" dirty="0"/>
              <a:t>representante de comunidades afro organizadas (1).</a:t>
            </a:r>
          </a:p>
          <a:p>
            <a:r>
              <a:rPr lang="es-CO" b="1" dirty="0"/>
              <a:t>•     </a:t>
            </a:r>
            <a:r>
              <a:rPr lang="es-CO" b="1" dirty="0" smtClean="0"/>
              <a:t>	Un </a:t>
            </a:r>
            <a:r>
              <a:rPr lang="es-CO" b="1" dirty="0"/>
              <a:t>representante de comunidades   campesinas debidamente   conformadas y </a:t>
            </a:r>
            <a:r>
              <a:rPr lang="es-CO" b="1" dirty="0" smtClean="0"/>
              <a:t>	reconocidas.</a:t>
            </a:r>
            <a:endParaRPr lang="es-CO" b="1" dirty="0"/>
          </a:p>
          <a:p>
            <a:r>
              <a:rPr lang="es-CO" b="1" dirty="0"/>
              <a:t>•   </a:t>
            </a:r>
            <a:r>
              <a:rPr lang="es-CO" b="1" dirty="0" smtClean="0"/>
              <a:t>	Un </a:t>
            </a:r>
            <a:r>
              <a:rPr lang="es-CO" b="1" dirty="0"/>
              <a:t>representante de los gremios agropecuarios</a:t>
            </a:r>
          </a:p>
          <a:p>
            <a:r>
              <a:rPr lang="es-CO" b="1" dirty="0"/>
              <a:t>•    </a:t>
            </a:r>
            <a:r>
              <a:rPr lang="es-CO" b="1" dirty="0" smtClean="0"/>
              <a:t>	Un </a:t>
            </a:r>
            <a:r>
              <a:rPr lang="es-CO" b="1" dirty="0"/>
              <a:t>representante  de las alcaldías  municipales</a:t>
            </a:r>
          </a:p>
          <a:p>
            <a:r>
              <a:rPr lang="es-CO" b="1" dirty="0"/>
              <a:t>•	Un representante  de las  ONG relacionadas  con  la conservación  de la biodiversidad  </a:t>
            </a:r>
            <a:r>
              <a:rPr lang="es-CO" b="1" dirty="0" smtClean="0"/>
              <a:t>	nivel  </a:t>
            </a:r>
            <a:r>
              <a:rPr lang="es-CO" b="1" dirty="0"/>
              <a:t>local- regional.  (])</a:t>
            </a:r>
          </a:p>
          <a:p>
            <a:r>
              <a:rPr lang="es-CO" b="1" dirty="0"/>
              <a:t>•    </a:t>
            </a:r>
            <a:r>
              <a:rPr lang="es-CO" b="1" dirty="0" smtClean="0"/>
              <a:t>	El </a:t>
            </a:r>
            <a:r>
              <a:rPr lang="es-CO" b="1" dirty="0"/>
              <a:t>Director/a territorial del  IGAC o su delegado.</a:t>
            </a:r>
          </a:p>
        </p:txBody>
      </p:sp>
    </p:spTree>
    <p:extLst>
      <p:ext uri="{BB962C8B-B14F-4D97-AF65-F5344CB8AC3E}">
        <p14:creationId xmlns:p14="http://schemas.microsoft.com/office/powerpoint/2010/main" val="139416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67640" y="118592"/>
            <a:ext cx="8839200" cy="1039648"/>
            <a:chOff x="0" y="0"/>
            <a:chExt cx="9144000" cy="937216"/>
          </a:xfrm>
        </p:grpSpPr>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7499" y="121920"/>
              <a:ext cx="1935901" cy="558429"/>
            </a:xfrm>
            <a:prstGeom prst="rect">
              <a:avLst/>
            </a:prstGeom>
          </p:spPr>
        </p:pic>
        <p:pic>
          <p:nvPicPr>
            <p:cNvPr id="8" name="Imagen 7"/>
            <p:cNvPicPr>
              <a:picLocks noChangeAspect="1"/>
            </p:cNvPicPr>
            <p:nvPr/>
          </p:nvPicPr>
          <p:blipFill>
            <a:blip r:embed="rId3"/>
            <a:stretch>
              <a:fillRect/>
            </a:stretch>
          </p:blipFill>
          <p:spPr>
            <a:xfrm>
              <a:off x="0" y="0"/>
              <a:ext cx="2392680" cy="937216"/>
            </a:xfrm>
            <a:prstGeom prst="rect">
              <a:avLst/>
            </a:prstGeom>
          </p:spPr>
        </p:pic>
        <p:pic>
          <p:nvPicPr>
            <p:cNvPr id="9" name="Imagen 8"/>
            <p:cNvPicPr>
              <a:picLocks noChangeAspect="1"/>
            </p:cNvPicPr>
            <p:nvPr/>
          </p:nvPicPr>
          <p:blipFill>
            <a:blip r:embed="rId4"/>
            <a:stretch>
              <a:fillRect/>
            </a:stretch>
          </p:blipFill>
          <p:spPr>
            <a:xfrm>
              <a:off x="4556760" y="121920"/>
              <a:ext cx="1822998" cy="606532"/>
            </a:xfrm>
            <a:prstGeom prst="rect">
              <a:avLst/>
            </a:prstGeom>
          </p:spPr>
        </p:pic>
        <p:sp>
          <p:nvSpPr>
            <p:cNvPr id="10" name="CuadroTexto 9"/>
            <p:cNvSpPr txBox="1"/>
            <p:nvPr/>
          </p:nvSpPr>
          <p:spPr>
            <a:xfrm>
              <a:off x="6379758" y="295880"/>
              <a:ext cx="2764242" cy="338554"/>
            </a:xfrm>
            <a:prstGeom prst="rect">
              <a:avLst/>
            </a:prstGeom>
            <a:noFill/>
          </p:spPr>
          <p:txBody>
            <a:bodyPr wrap="square" rtlCol="0">
              <a:spAutoFit/>
            </a:bodyPr>
            <a:lstStyle/>
            <a:p>
              <a:pPr eaLnBrk="1" hangingPunct="1"/>
              <a:r>
                <a:rPr lang="es-CO" sz="1600" b="1" dirty="0" smtClean="0">
                  <a:solidFill>
                    <a:srgbClr val="953735"/>
                  </a:solidFill>
                  <a:effectLst>
                    <a:outerShdw blurRad="38100" dist="38100" dir="2700000" algn="tl">
                      <a:srgbClr val="C0C0C0"/>
                    </a:outerShdw>
                  </a:effectLst>
                  <a:latin typeface="Kristen ITC" pitchFamily="66" charset="0"/>
                  <a:cs typeface="Arial" pitchFamily="34" charset="0"/>
                </a:rPr>
                <a:t>ACTORES DEL SIDAP</a:t>
              </a:r>
              <a:endParaRPr lang="es-CO" sz="1600" b="1" dirty="0">
                <a:solidFill>
                  <a:srgbClr val="953735"/>
                </a:solidFill>
                <a:effectLst>
                  <a:outerShdw blurRad="38100" dist="38100" dir="2700000" algn="tl">
                    <a:srgbClr val="C0C0C0"/>
                  </a:outerShdw>
                </a:effectLst>
                <a:latin typeface="Kristen ITC" pitchFamily="66" charset="0"/>
                <a:cs typeface="Arial" pitchFamily="34" charset="0"/>
              </a:endParaRPr>
            </a:p>
          </p:txBody>
        </p:sp>
      </p:grpSp>
      <p:graphicFrame>
        <p:nvGraphicFramePr>
          <p:cNvPr id="5" name="Tabla 4"/>
          <p:cNvGraphicFramePr>
            <a:graphicFrameLocks noGrp="1"/>
          </p:cNvGraphicFramePr>
          <p:nvPr>
            <p:extLst>
              <p:ext uri="{D42A27DB-BD31-4B8C-83A1-F6EECF244321}">
                <p14:modId xmlns:p14="http://schemas.microsoft.com/office/powerpoint/2010/main" val="2582170780"/>
              </p:ext>
            </p:extLst>
          </p:nvPr>
        </p:nvGraphicFramePr>
        <p:xfrm>
          <a:off x="289560" y="1158239"/>
          <a:ext cx="8580120" cy="5113021"/>
        </p:xfrm>
        <a:graphic>
          <a:graphicData uri="http://schemas.openxmlformats.org/drawingml/2006/table">
            <a:tbl>
              <a:tblPr firstRow="1" firstCol="1" bandRow="1"/>
              <a:tblGrid>
                <a:gridCol w="2196168">
                  <a:extLst>
                    <a:ext uri="{9D8B030D-6E8A-4147-A177-3AD203B41FA5}">
                      <a16:colId xmlns:a16="http://schemas.microsoft.com/office/drawing/2014/main" val="20000"/>
                    </a:ext>
                  </a:extLst>
                </a:gridCol>
                <a:gridCol w="6383952">
                  <a:extLst>
                    <a:ext uri="{9D8B030D-6E8A-4147-A177-3AD203B41FA5}">
                      <a16:colId xmlns:a16="http://schemas.microsoft.com/office/drawing/2014/main" val="20001"/>
                    </a:ext>
                  </a:extLst>
                </a:gridCol>
              </a:tblGrid>
              <a:tr h="388620">
                <a:tc>
                  <a:txBody>
                    <a:bodyPr/>
                    <a:lstStyle/>
                    <a:p>
                      <a:pPr algn="ctr">
                        <a:lnSpc>
                          <a:spcPct val="115000"/>
                        </a:lnSpc>
                        <a:spcAft>
                          <a:spcPts val="1000"/>
                        </a:spcAft>
                      </a:pPr>
                      <a:r>
                        <a:rPr lang="es-ES" sz="2000" b="1" dirty="0">
                          <a:effectLst/>
                          <a:latin typeface="Arial" panose="020B0604020202020204" pitchFamily="34" charset="0"/>
                          <a:ea typeface="Calibri" panose="020F0502020204030204" pitchFamily="34" charset="0"/>
                          <a:cs typeface="Times New Roman" panose="02020603050405020304" pitchFamily="18" charset="0"/>
                        </a:rPr>
                        <a:t>HORA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000" b="1">
                          <a:effectLst/>
                          <a:latin typeface="Arial" panose="020B0604020202020204" pitchFamily="34" charset="0"/>
                          <a:ea typeface="Calibri" panose="020F0502020204030204" pitchFamily="34" charset="0"/>
                          <a:cs typeface="Times New Roman" panose="02020603050405020304" pitchFamily="18" charset="0"/>
                        </a:rPr>
                        <a:t>ORDEN DEL DIA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7240">
                <a:tc>
                  <a:txBody>
                    <a:bodyPr/>
                    <a:lstStyle/>
                    <a:p>
                      <a:pPr algn="just">
                        <a:lnSpc>
                          <a:spcPct val="115000"/>
                        </a:lnSpc>
                        <a:spcAft>
                          <a:spcPts val="1000"/>
                        </a:spcAft>
                      </a:pPr>
                      <a:r>
                        <a:rPr lang="es-ES" sz="2000" b="1">
                          <a:effectLst/>
                          <a:latin typeface="Arial" panose="020B0604020202020204" pitchFamily="34" charset="0"/>
                          <a:ea typeface="Calibri" panose="020F0502020204030204" pitchFamily="34" charset="0"/>
                          <a:cs typeface="Times New Roman" panose="02020603050405020304" pitchFamily="18" charset="0"/>
                        </a:rPr>
                        <a:t>8:00 – 8:30 am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2000">
                          <a:effectLst/>
                          <a:latin typeface="Arial" panose="020B0604020202020204" pitchFamily="34" charset="0"/>
                          <a:ea typeface="Calibri" panose="020F0502020204030204" pitchFamily="34" charset="0"/>
                          <a:cs typeface="Times New Roman" panose="02020603050405020304" pitchFamily="18" charset="0"/>
                        </a:rPr>
                        <a:t>Registro de participantes y recibo autorizaciones Secretaría técnica.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2501">
                <a:tc>
                  <a:txBody>
                    <a:bodyPr/>
                    <a:lstStyle/>
                    <a:p>
                      <a:pPr algn="just">
                        <a:lnSpc>
                          <a:spcPct val="115000"/>
                        </a:lnSpc>
                        <a:spcAft>
                          <a:spcPts val="1000"/>
                        </a:spcAft>
                      </a:pPr>
                      <a:r>
                        <a:rPr lang="es-ES" sz="2000" b="1">
                          <a:effectLst/>
                          <a:latin typeface="Arial" panose="020B0604020202020204" pitchFamily="34" charset="0"/>
                          <a:ea typeface="Calibri" panose="020F0502020204030204" pitchFamily="34" charset="0"/>
                          <a:cs typeface="Times New Roman" panose="02020603050405020304" pitchFamily="18" charset="0"/>
                        </a:rPr>
                        <a:t>9:00 – 9:30 am</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Momento 1: Saludo de bienvenida mesa principal</a:t>
                      </a:r>
                      <a:r>
                        <a:rPr lang="es-ES" sz="2000" dirty="0" smtClean="0">
                          <a:effectLst/>
                          <a:latin typeface="Arial" panose="020B0604020202020204" pitchFamily="34" charset="0"/>
                          <a:ea typeface="Calibri" panose="020F0502020204030204" pitchFamily="34" charset="0"/>
                          <a:cs typeface="Times New Roman" panose="02020603050405020304" pitchFamily="18" charset="0"/>
                        </a:rPr>
                        <a:t>, </a:t>
                      </a:r>
                      <a:r>
                        <a:rPr lang="es-ES" sz="2000" dirty="0">
                          <a:effectLst/>
                          <a:latin typeface="Arial" panose="020B0604020202020204" pitchFamily="34" charset="0"/>
                          <a:ea typeface="Calibri" panose="020F0502020204030204" pitchFamily="34" charset="0"/>
                          <a:cs typeface="Times New Roman" panose="02020603050405020304" pitchFamily="18" charset="0"/>
                        </a:rPr>
                        <a:t>verificación de quorum e instalación de la Asamblea.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7240">
                <a:tc>
                  <a:txBody>
                    <a:bodyPr/>
                    <a:lstStyle/>
                    <a:p>
                      <a:pPr algn="just">
                        <a:lnSpc>
                          <a:spcPct val="115000"/>
                        </a:lnSpc>
                        <a:spcAft>
                          <a:spcPts val="1000"/>
                        </a:spcAft>
                      </a:pPr>
                      <a:r>
                        <a:rPr lang="es-ES" sz="2000" b="1">
                          <a:effectLst/>
                          <a:latin typeface="Arial" panose="020B0604020202020204" pitchFamily="34" charset="0"/>
                          <a:ea typeface="Calibri" panose="020F0502020204030204" pitchFamily="34" charset="0"/>
                          <a:cs typeface="Times New Roman" panose="02020603050405020304" pitchFamily="18" charset="0"/>
                        </a:rPr>
                        <a:t>9:30 – 10:00 am</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80" algn="just">
                        <a:lnSpc>
                          <a:spcPct val="115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Momento 2: Presentación del proceso SIDAP, ordenanza e informe de </a:t>
                      </a:r>
                      <a:r>
                        <a:rPr lang="es-ES" sz="2000" dirty="0" smtClean="0">
                          <a:effectLst/>
                          <a:latin typeface="Arial" panose="020B0604020202020204" pitchFamily="34" charset="0"/>
                          <a:ea typeface="Calibri" panose="020F0502020204030204" pitchFamily="34" charset="0"/>
                          <a:cs typeface="Times New Roman" panose="02020603050405020304" pitchFamily="18" charset="0"/>
                        </a:rPr>
                        <a:t>avances Asamblea Departamental </a:t>
                      </a:r>
                      <a:r>
                        <a:rPr lang="es-ES" sz="2000" dirty="0">
                          <a:effectLst/>
                          <a:latin typeface="Arial" panose="020B0604020202020204" pitchFamily="34" charset="0"/>
                          <a:ea typeface="Calibri" panose="020F0502020204030204" pitchFamily="34" charset="0"/>
                          <a:cs typeface="Times New Roman" panose="02020603050405020304" pitchFamily="18" charset="0"/>
                        </a:rPr>
                        <a:t>Nariño.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620">
                <a:tc>
                  <a:txBody>
                    <a:bodyPr/>
                    <a:lstStyle/>
                    <a:p>
                      <a:pPr algn="just">
                        <a:lnSpc>
                          <a:spcPct val="115000"/>
                        </a:lnSpc>
                        <a:spcAft>
                          <a:spcPts val="1000"/>
                        </a:spcAft>
                      </a:pPr>
                      <a:r>
                        <a:rPr lang="es-ES" sz="2000" b="1">
                          <a:effectLst/>
                          <a:latin typeface="Arial" panose="020B0604020202020204" pitchFamily="34" charset="0"/>
                          <a:ea typeface="Calibri" panose="020F0502020204030204" pitchFamily="34" charset="0"/>
                          <a:cs typeface="Times New Roman" panose="02020603050405020304" pitchFamily="18" charset="0"/>
                        </a:rPr>
                        <a:t>10:00 10:15 am</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2000">
                          <a:effectLst/>
                          <a:latin typeface="Arial" panose="020B0604020202020204" pitchFamily="34" charset="0"/>
                          <a:ea typeface="Calibri" panose="020F0502020204030204" pitchFamily="34" charset="0"/>
                          <a:cs typeface="Times New Roman" panose="02020603050405020304" pitchFamily="18" charset="0"/>
                        </a:rPr>
                        <a:t>Refrigerio.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5860">
                <a:tc>
                  <a:txBody>
                    <a:bodyPr/>
                    <a:lstStyle/>
                    <a:p>
                      <a:pPr algn="just">
                        <a:lnSpc>
                          <a:spcPct val="115000"/>
                        </a:lnSpc>
                        <a:spcAft>
                          <a:spcPts val="1000"/>
                        </a:spcAft>
                      </a:pPr>
                      <a:r>
                        <a:rPr lang="es-ES" sz="2000" b="1">
                          <a:effectLst/>
                          <a:latin typeface="Arial" panose="020B0604020202020204" pitchFamily="34" charset="0"/>
                          <a:ea typeface="Calibri" panose="020F0502020204030204" pitchFamily="34" charset="0"/>
                          <a:cs typeface="Times New Roman" panose="02020603050405020304" pitchFamily="18" charset="0"/>
                        </a:rPr>
                        <a:t>10:15 – 12: 30 am</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Momento 3. Postulación, elección y posesión de cargos de acuerdo a la estructura del SIDAP y avalados por comité directivo </a:t>
                      </a:r>
                      <a:r>
                        <a:rPr lang="es-ES" sz="2000" dirty="0" smtClean="0">
                          <a:effectLst/>
                          <a:latin typeface="Arial" panose="020B0604020202020204" pitchFamily="34" charset="0"/>
                          <a:ea typeface="Calibri" panose="020F0502020204030204" pitchFamily="34" charset="0"/>
                          <a:cs typeface="Times New Roman" panose="02020603050405020304" pitchFamily="18" charset="0"/>
                        </a:rPr>
                        <a:t>de la </a:t>
                      </a:r>
                      <a:r>
                        <a:rPr lang="es-ES" sz="2000" dirty="0">
                          <a:effectLst/>
                          <a:latin typeface="Arial" panose="020B0604020202020204" pitchFamily="34" charset="0"/>
                          <a:ea typeface="Calibri" panose="020F0502020204030204" pitchFamily="34" charset="0"/>
                          <a:cs typeface="Times New Roman" panose="02020603050405020304" pitchFamily="18" charset="0"/>
                        </a:rPr>
                        <a:t>asamblea.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8620">
                <a:tc>
                  <a:txBody>
                    <a:bodyPr/>
                    <a:lstStyle/>
                    <a:p>
                      <a:pPr algn="just">
                        <a:lnSpc>
                          <a:spcPct val="115000"/>
                        </a:lnSpc>
                        <a:spcAft>
                          <a:spcPts val="1000"/>
                        </a:spcAft>
                      </a:pPr>
                      <a:r>
                        <a:rPr lang="es-ES" sz="2000" b="1">
                          <a:effectLst/>
                          <a:latin typeface="Arial" panose="020B0604020202020204" pitchFamily="34" charset="0"/>
                          <a:ea typeface="Calibri" panose="020F0502020204030204" pitchFamily="34" charset="0"/>
                          <a:cs typeface="Times New Roman" panose="02020603050405020304" pitchFamily="18" charset="0"/>
                        </a:rPr>
                        <a:t>12:30 – 1:30 pm</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ALMUERZO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77208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920" y="304800"/>
            <a:ext cx="8854440" cy="3000821"/>
          </a:xfrm>
          <a:prstGeom prst="rect">
            <a:avLst/>
          </a:prstGeom>
        </p:spPr>
        <p:txBody>
          <a:bodyPr wrap="square">
            <a:spAutoFit/>
          </a:bodyPr>
          <a:lstStyle/>
          <a:p>
            <a:r>
              <a:rPr lang="es-CO" sz="2100" b="1" dirty="0"/>
              <a:t>PARÁGRAFO   PRIMERO:   Los  </a:t>
            </a:r>
            <a:r>
              <a:rPr lang="es-CO" sz="2100" b="1" dirty="0" smtClean="0"/>
              <a:t>representantes de cada una de </a:t>
            </a:r>
            <a:r>
              <a:rPr lang="es-CO" sz="2100" b="1" dirty="0"/>
              <a:t>las </a:t>
            </a:r>
            <a:r>
              <a:rPr lang="es-CO" sz="2100" b="1" dirty="0" smtClean="0"/>
              <a:t>entidades u </a:t>
            </a:r>
            <a:r>
              <a:rPr lang="es-CO" sz="2100" b="1" dirty="0"/>
              <a:t>organizaciones </a:t>
            </a:r>
            <a:r>
              <a:rPr lang="es-CO" sz="2100" b="1" dirty="0" smtClean="0"/>
              <a:t>de </a:t>
            </a:r>
            <a:r>
              <a:rPr lang="es-CO" sz="2100" b="1" dirty="0"/>
              <a:t>la sociedad </a:t>
            </a:r>
            <a:r>
              <a:rPr lang="es-CO" sz="2100" b="1" dirty="0" smtClean="0"/>
              <a:t>civil que </a:t>
            </a:r>
            <a:r>
              <a:rPr lang="es-CO" sz="2100" b="1" dirty="0"/>
              <a:t>conforman </a:t>
            </a:r>
            <a:r>
              <a:rPr lang="es-CO" sz="2100" b="1" dirty="0" smtClean="0"/>
              <a:t>el </a:t>
            </a:r>
            <a:r>
              <a:rPr lang="es-CO" sz="2100" b="1" dirty="0"/>
              <a:t>Comité  Directivo, </a:t>
            </a:r>
            <a:r>
              <a:rPr lang="es-CO" sz="2100" b="1" dirty="0" smtClean="0"/>
              <a:t>deberán  </a:t>
            </a:r>
            <a:r>
              <a:rPr lang="es-CO" sz="2100" b="1" dirty="0"/>
              <a:t>ser elegidos en la asamblea </a:t>
            </a:r>
            <a:r>
              <a:rPr lang="es-CO" sz="2100" b="1" dirty="0" smtClean="0"/>
              <a:t>y </a:t>
            </a:r>
            <a:r>
              <a:rPr lang="es-CO" sz="2100" b="1" dirty="0"/>
              <a:t>deberán </a:t>
            </a:r>
            <a:r>
              <a:rPr lang="es-CO" sz="2100" b="1" dirty="0" smtClean="0"/>
              <a:t>manifestar su </a:t>
            </a:r>
            <a:r>
              <a:rPr lang="es-CO" sz="2100" b="1" dirty="0"/>
              <a:t>aceptación. En los demás  casos se presentará </a:t>
            </a:r>
            <a:r>
              <a:rPr lang="es-CO" sz="2100" b="1" dirty="0" smtClean="0"/>
              <a:t>oficio </a:t>
            </a:r>
            <a:r>
              <a:rPr lang="es-CO" sz="2100" b="1" dirty="0"/>
              <a:t>de intención </a:t>
            </a:r>
            <a:r>
              <a:rPr lang="es-CO" sz="2100" b="1" dirty="0" smtClean="0"/>
              <a:t>o </a:t>
            </a:r>
            <a:r>
              <a:rPr lang="es-CO" sz="2100" b="1" dirty="0"/>
              <a:t>delegación </a:t>
            </a:r>
            <a:r>
              <a:rPr lang="es-CO" sz="2100" b="1" dirty="0" smtClean="0"/>
              <a:t>oficial según </a:t>
            </a:r>
            <a:r>
              <a:rPr lang="es-CO" sz="2100" b="1" dirty="0"/>
              <a:t>corresponda.</a:t>
            </a:r>
          </a:p>
          <a:p>
            <a:endParaRPr lang="es-CO" sz="2100" b="1" dirty="0"/>
          </a:p>
          <a:p>
            <a:r>
              <a:rPr lang="es-CO" sz="2100" b="1" dirty="0" smtClean="0"/>
              <a:t>PARÁGRAFO </a:t>
            </a:r>
            <a:r>
              <a:rPr lang="es-CO" sz="2100" b="1" dirty="0"/>
              <a:t>SEGUNDO:  La delegación </a:t>
            </a:r>
            <a:r>
              <a:rPr lang="es-CO" sz="2100" b="1" dirty="0" smtClean="0"/>
              <a:t>al </a:t>
            </a:r>
            <a:r>
              <a:rPr lang="es-CO" sz="2100" b="1" dirty="0"/>
              <a:t>Comité </a:t>
            </a:r>
            <a:r>
              <a:rPr lang="es-CO" sz="2100" b="1" dirty="0" smtClean="0"/>
              <a:t>Directivo deberá hacerse por </a:t>
            </a:r>
            <a:r>
              <a:rPr lang="es-CO" sz="2100" b="1" dirty="0"/>
              <a:t>escrito </a:t>
            </a:r>
            <a:r>
              <a:rPr lang="es-CO" sz="2100" b="1" dirty="0" smtClean="0"/>
              <a:t>y </a:t>
            </a:r>
            <a:r>
              <a:rPr lang="es-CO" sz="2100" b="1" dirty="0"/>
              <a:t>el </a:t>
            </a:r>
            <a:r>
              <a:rPr lang="es-CO" sz="2100" b="1" dirty="0" smtClean="0"/>
              <a:t>delegado asume </a:t>
            </a:r>
            <a:r>
              <a:rPr lang="es-CO" sz="2100" b="1" dirty="0"/>
              <a:t>todas </a:t>
            </a:r>
            <a:r>
              <a:rPr lang="es-CO" sz="2100" b="1" dirty="0" smtClean="0"/>
              <a:t>las </a:t>
            </a:r>
            <a:r>
              <a:rPr lang="es-CO" sz="2100" b="1" dirty="0"/>
              <a:t>funciones </a:t>
            </a:r>
            <a:r>
              <a:rPr lang="es-CO" sz="2100" b="1" dirty="0" smtClean="0"/>
              <a:t>y </a:t>
            </a:r>
            <a:r>
              <a:rPr lang="es-CO" sz="2100" b="1" dirty="0"/>
              <a:t>responsabilidades </a:t>
            </a:r>
            <a:r>
              <a:rPr lang="es-CO" sz="2100" b="1" dirty="0" smtClean="0"/>
              <a:t>del </a:t>
            </a:r>
            <a:r>
              <a:rPr lang="es-CO" sz="2100" b="1" dirty="0"/>
              <a:t>titular  ante el comité  directivo de SIDAP Nariño. </a:t>
            </a:r>
          </a:p>
        </p:txBody>
      </p:sp>
      <p:sp>
        <p:nvSpPr>
          <p:cNvPr id="6" name="Rectángulo 5"/>
          <p:cNvSpPr/>
          <p:nvPr/>
        </p:nvSpPr>
        <p:spPr>
          <a:xfrm>
            <a:off x="121920" y="3512463"/>
            <a:ext cx="8854440" cy="3000821"/>
          </a:xfrm>
          <a:prstGeom prst="rect">
            <a:avLst/>
          </a:prstGeom>
        </p:spPr>
        <p:txBody>
          <a:bodyPr wrap="square">
            <a:spAutoFit/>
          </a:bodyPr>
          <a:lstStyle/>
          <a:p>
            <a:r>
              <a:rPr lang="es-CO" sz="2100" b="1" dirty="0"/>
              <a:t>PARÁGRAFO TERCERO: De </a:t>
            </a:r>
            <a:r>
              <a:rPr lang="es-CO" sz="2100" b="1" dirty="0" smtClean="0"/>
              <a:t>considerar necesario el Comité Directivo podrá  </a:t>
            </a:r>
            <a:r>
              <a:rPr lang="es-CO" sz="2100" b="1" dirty="0"/>
              <a:t>designar para </a:t>
            </a:r>
            <a:r>
              <a:rPr lang="es-CO" sz="2100" b="1" dirty="0" smtClean="0"/>
              <a:t>su </a:t>
            </a:r>
            <a:r>
              <a:rPr lang="es-CO" sz="2100" b="1" dirty="0"/>
              <a:t>constitución, </a:t>
            </a:r>
            <a:r>
              <a:rPr lang="es-CO" sz="2100" b="1" dirty="0" smtClean="0"/>
              <a:t>representantes de organizaciones internacionales   </a:t>
            </a:r>
            <a:r>
              <a:rPr lang="es-CO" sz="2100" b="1" dirty="0"/>
              <a:t>cooperantes </a:t>
            </a:r>
            <a:r>
              <a:rPr lang="es-CO" sz="2100" b="1" dirty="0" smtClean="0"/>
              <a:t>siempre y </a:t>
            </a:r>
            <a:r>
              <a:rPr lang="es-CO" sz="2100" b="1" dirty="0"/>
              <a:t>cuando </a:t>
            </a:r>
            <a:r>
              <a:rPr lang="es-CO" sz="2100" b="1" dirty="0" smtClean="0"/>
              <a:t>estas</a:t>
            </a:r>
            <a:r>
              <a:rPr lang="es-CO" sz="2100" b="1" dirty="0"/>
              <a:t>, </a:t>
            </a:r>
            <a:r>
              <a:rPr lang="es-CO" sz="2100" b="1" dirty="0" smtClean="0"/>
              <a:t>como todas las demás instancias o entidades representadas</a:t>
            </a:r>
            <a:r>
              <a:rPr lang="es-CO" sz="2100" b="1" dirty="0"/>
              <a:t>, </a:t>
            </a:r>
            <a:r>
              <a:rPr lang="es-CO" sz="2100" b="1" dirty="0" smtClean="0"/>
              <a:t>se adhieran al </a:t>
            </a:r>
            <a:r>
              <a:rPr lang="es-CO" sz="2100" b="1" dirty="0"/>
              <a:t>acuerdo de voluntades.</a:t>
            </a:r>
          </a:p>
          <a:p>
            <a:endParaRPr lang="es-CO" sz="2100" b="1" dirty="0"/>
          </a:p>
          <a:p>
            <a:r>
              <a:rPr lang="es-CO" sz="2100" b="1" dirty="0"/>
              <a:t>PARÁGRAFO CUARTO: Tendrán  asiento  propio  en el Comité  Directivo:   el Secretario  de Ambiente </a:t>
            </a:r>
            <a:r>
              <a:rPr lang="es-CO" sz="2100" b="1" dirty="0" smtClean="0"/>
              <a:t>y Desarrollo Sostenible del Departamento de Nariño</a:t>
            </a:r>
            <a:r>
              <a:rPr lang="es-CO" sz="2100" b="1" dirty="0"/>
              <a:t>,     El </a:t>
            </a:r>
            <a:r>
              <a:rPr lang="es-CO" sz="2100" b="1" dirty="0" smtClean="0"/>
              <a:t>Director de </a:t>
            </a:r>
            <a:r>
              <a:rPr lang="es-CO" sz="2100" b="1" dirty="0"/>
              <a:t>CORPONARIÑO </a:t>
            </a:r>
            <a:r>
              <a:rPr lang="es-CO" sz="2100" b="1" dirty="0" smtClean="0"/>
              <a:t>y </a:t>
            </a:r>
            <a:r>
              <a:rPr lang="es-CO" sz="2100" b="1" dirty="0"/>
              <a:t>El  Director </a:t>
            </a:r>
            <a:r>
              <a:rPr lang="es-CO" sz="2100" b="1" dirty="0" smtClean="0"/>
              <a:t>territorial designado por la  </a:t>
            </a:r>
            <a:r>
              <a:rPr lang="es-CO" sz="2100" b="1" dirty="0"/>
              <a:t>dirección </a:t>
            </a:r>
            <a:r>
              <a:rPr lang="es-CO" sz="2100" b="1" dirty="0" smtClean="0"/>
              <a:t>general de Parques </a:t>
            </a:r>
            <a:r>
              <a:rPr lang="es-CO" sz="2100" b="1" dirty="0"/>
              <a:t>Nacionales </a:t>
            </a:r>
            <a:r>
              <a:rPr lang="es-CO" sz="2100" b="1" dirty="0" smtClean="0"/>
              <a:t>Naturales o </a:t>
            </a:r>
            <a:r>
              <a:rPr lang="es-CO" sz="2100" b="1" dirty="0"/>
              <a:t>su delegado.</a:t>
            </a:r>
          </a:p>
        </p:txBody>
      </p:sp>
    </p:spTree>
    <p:extLst>
      <p:ext uri="{BB962C8B-B14F-4D97-AF65-F5344CB8AC3E}">
        <p14:creationId xmlns:p14="http://schemas.microsoft.com/office/powerpoint/2010/main" val="2032393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67640" y="716281"/>
            <a:ext cx="8839200" cy="5632311"/>
          </a:xfrm>
          <a:prstGeom prst="rect">
            <a:avLst/>
          </a:prstGeom>
        </p:spPr>
        <p:txBody>
          <a:bodyPr wrap="square">
            <a:spAutoFit/>
          </a:bodyPr>
          <a:lstStyle/>
          <a:p>
            <a:r>
              <a:rPr lang="es-CO" sz="2400" b="1" dirty="0">
                <a:solidFill>
                  <a:schemeClr val="tx2"/>
                </a:solidFill>
              </a:rPr>
              <a:t>El Comité Técnico.  Su objetivo está enfocado al apoyo del Comité Directivo  con propuestas en el desarrollo de las  actividades del SIDAP Nariño y estará conformado de la siguiente manera:</a:t>
            </a:r>
          </a:p>
          <a:p>
            <a:endParaRPr lang="es-CO" sz="2400" b="1" dirty="0">
              <a:solidFill>
                <a:schemeClr val="tx2"/>
              </a:solidFill>
            </a:endParaRPr>
          </a:p>
          <a:p>
            <a:pPr marL="457200" indent="-457200">
              <a:buFont typeface="+mj-lt"/>
              <a:buAutoNum type="alphaLcParenR"/>
            </a:pPr>
            <a:r>
              <a:rPr lang="es-CO" sz="2400" b="1" dirty="0" smtClean="0"/>
              <a:t>Por </a:t>
            </a:r>
            <a:r>
              <a:rPr lang="es-CO" sz="2400" b="1" dirty="0"/>
              <a:t>el Secretario de Ambiente y desarrollo sostenible del  </a:t>
            </a:r>
            <a:r>
              <a:rPr lang="es-CO" sz="2400" b="1" dirty="0" smtClean="0"/>
              <a:t>Departamento de </a:t>
            </a:r>
            <a:r>
              <a:rPr lang="es-CO" sz="2400" b="1" dirty="0"/>
              <a:t>Nariño o su delegado.</a:t>
            </a:r>
          </a:p>
          <a:p>
            <a:pPr marL="457200" indent="-457200">
              <a:buFont typeface="+mj-lt"/>
              <a:buAutoNum type="alphaLcParenR"/>
            </a:pPr>
            <a:r>
              <a:rPr lang="es-CO" sz="2400" b="1" dirty="0" smtClean="0"/>
              <a:t>Por </a:t>
            </a:r>
            <a:r>
              <a:rPr lang="es-CO" sz="2400" b="1" dirty="0"/>
              <a:t>CORPONARIÑO: director (a) o su delegado.</a:t>
            </a:r>
          </a:p>
          <a:p>
            <a:pPr marL="457200" indent="-457200">
              <a:buFont typeface="+mj-lt"/>
              <a:buAutoNum type="alphaLcParenR"/>
            </a:pPr>
            <a:r>
              <a:rPr lang="es-CO" sz="2400" b="1" dirty="0" smtClean="0"/>
              <a:t>Por </a:t>
            </a:r>
            <a:r>
              <a:rPr lang="es-CO" sz="2400" b="1" dirty="0"/>
              <a:t>Parques Nacionales  Naturales:  Un delegado de las  </a:t>
            </a:r>
            <a:r>
              <a:rPr lang="es-CO" sz="2400" b="1" dirty="0" smtClean="0"/>
              <a:t>Direcciones  </a:t>
            </a:r>
            <a:r>
              <a:rPr lang="es-CO" sz="2400" b="1" dirty="0"/>
              <a:t>Territoriales en </a:t>
            </a:r>
            <a:r>
              <a:rPr lang="es-CO" sz="2400" b="1" dirty="0" smtClean="0"/>
              <a:t>el Departamento </a:t>
            </a:r>
            <a:r>
              <a:rPr lang="es-CO" sz="2400" b="1" dirty="0"/>
              <a:t>de Nariño, uno (1</a:t>
            </a:r>
            <a:r>
              <a:rPr lang="es-CO" sz="2400" b="1" dirty="0" smtClean="0"/>
              <a:t>).</a:t>
            </a:r>
          </a:p>
          <a:p>
            <a:pPr marL="457200" indent="-457200">
              <a:buFont typeface="+mj-lt"/>
              <a:buAutoNum type="alphaLcParenR"/>
            </a:pPr>
            <a:r>
              <a:rPr lang="es-CO" sz="2400" b="1" dirty="0" smtClean="0"/>
              <a:t>Por </a:t>
            </a:r>
            <a:r>
              <a:rPr lang="es-CO" sz="2400" b="1" dirty="0"/>
              <a:t>las Universidades, uno (1</a:t>
            </a:r>
            <a:r>
              <a:rPr lang="es-CO" sz="2400" b="1" dirty="0" smtClean="0"/>
              <a:t>).</a:t>
            </a:r>
          </a:p>
          <a:p>
            <a:pPr marL="457200" indent="-457200">
              <a:buFont typeface="+mj-lt"/>
              <a:buAutoNum type="alphaLcParenR"/>
            </a:pPr>
            <a:r>
              <a:rPr lang="es-CO" sz="2400" b="1" dirty="0"/>
              <a:t>Por las reservas Naturales de la Sociedad civil, uno (1</a:t>
            </a:r>
            <a:r>
              <a:rPr lang="es-CO" sz="2400" b="1" dirty="0" smtClean="0"/>
              <a:t>).</a:t>
            </a:r>
          </a:p>
          <a:p>
            <a:pPr marL="457200" indent="-457200">
              <a:buFont typeface="+mj-lt"/>
              <a:buAutoNum type="alphaLcParenR"/>
            </a:pPr>
            <a:r>
              <a:rPr lang="es-CO" sz="2400" b="1" dirty="0" smtClean="0"/>
              <a:t>Por </a:t>
            </a:r>
            <a:r>
              <a:rPr lang="es-CO" sz="2400" b="1" dirty="0"/>
              <a:t>las comunidades organizadas, tres (3).</a:t>
            </a:r>
          </a:p>
          <a:p>
            <a:pPr marL="457200" indent="-457200">
              <a:buFont typeface="+mj-lt"/>
              <a:buAutoNum type="alphaLcParenR"/>
            </a:pPr>
            <a:r>
              <a:rPr lang="es-CO" sz="2400" b="1" dirty="0" smtClean="0"/>
              <a:t>Por </a:t>
            </a:r>
            <a:r>
              <a:rPr lang="es-CO" sz="2400" b="1" dirty="0"/>
              <a:t>las </a:t>
            </a:r>
            <a:r>
              <a:rPr lang="es-CO" sz="2400" b="1" dirty="0" err="1"/>
              <a:t>ONG's</a:t>
            </a:r>
            <a:r>
              <a:rPr lang="es-CO" sz="2400" b="1" dirty="0"/>
              <a:t>, uno (1).</a:t>
            </a:r>
          </a:p>
          <a:p>
            <a:pPr marL="457200" indent="-457200">
              <a:buFont typeface="+mj-lt"/>
              <a:buAutoNum type="alphaLcParenR"/>
            </a:pPr>
            <a:r>
              <a:rPr lang="es-CO" sz="2400" b="1" dirty="0" smtClean="0"/>
              <a:t>Por </a:t>
            </a:r>
            <a:r>
              <a:rPr lang="es-CO" sz="2400" b="1" dirty="0"/>
              <a:t>el director (a) de IGAC o su delegado.</a:t>
            </a:r>
          </a:p>
          <a:p>
            <a:r>
              <a:rPr lang="es-CO" sz="2400" b="1" dirty="0" smtClean="0"/>
              <a:t> </a:t>
            </a:r>
            <a:endParaRPr lang="es-CO" sz="2400" b="1" dirty="0"/>
          </a:p>
        </p:txBody>
      </p:sp>
    </p:spTree>
    <p:extLst>
      <p:ext uri="{BB962C8B-B14F-4D97-AF65-F5344CB8AC3E}">
        <p14:creationId xmlns:p14="http://schemas.microsoft.com/office/powerpoint/2010/main" val="2682324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1" y="0"/>
            <a:ext cx="9143999" cy="512714"/>
          </a:xfrm>
        </p:spPr>
        <p:txBody>
          <a:bodyPr>
            <a:noAutofit/>
          </a:bodyPr>
          <a:lstStyle/>
          <a:p>
            <a:r>
              <a:rPr lang="es-ES" sz="2000" b="1" dirty="0" smtClean="0"/>
              <a:t>Ordenanza artículos a tener en cuenta para la asamblea</a:t>
            </a:r>
            <a:endParaRPr lang="es-ES" sz="2000" b="1" dirty="0"/>
          </a:p>
        </p:txBody>
      </p:sp>
      <p:sp>
        <p:nvSpPr>
          <p:cNvPr id="3" name="Rectángulo 2"/>
          <p:cNvSpPr/>
          <p:nvPr/>
        </p:nvSpPr>
        <p:spPr>
          <a:xfrm>
            <a:off x="121920" y="512714"/>
            <a:ext cx="8900160" cy="3046988"/>
          </a:xfrm>
          <a:prstGeom prst="rect">
            <a:avLst/>
          </a:prstGeom>
        </p:spPr>
        <p:txBody>
          <a:bodyPr wrap="square">
            <a:spAutoFit/>
          </a:bodyPr>
          <a:lstStyle/>
          <a:p>
            <a:r>
              <a:rPr lang="es-CO" sz="2400" b="1" dirty="0">
                <a:solidFill>
                  <a:schemeClr val="tx2"/>
                </a:solidFill>
              </a:rPr>
              <a:t>La  Secretaría   Técnica.  </a:t>
            </a:r>
            <a:r>
              <a:rPr lang="es-CO" sz="2400" b="1" dirty="0"/>
              <a:t>Su  objetivo  está  enfocado  a  dinamizar  y  coordinar  las acciones   definidas   por   la   Asamblea,   el   Comité   Directivo,   Comité   Técnico, garantizando  el  flujo  de  información  en  el   sistema  y  estará  conformada por  un delegado  de  la   autoridad  territorial  (Coordinador),  un  delegado  de  la  autoridad ambiental regional, un delegado de Parques Nacionales Naturales, un delegado de los actores en representación  de procesos regionales  de conservación en marcha y la sociedad civil.</a:t>
            </a:r>
          </a:p>
        </p:txBody>
      </p:sp>
      <p:sp>
        <p:nvSpPr>
          <p:cNvPr id="4" name="Rectángulo 3"/>
          <p:cNvSpPr/>
          <p:nvPr/>
        </p:nvSpPr>
        <p:spPr>
          <a:xfrm>
            <a:off x="121920" y="4072416"/>
            <a:ext cx="8732520" cy="2308324"/>
          </a:xfrm>
          <a:prstGeom prst="rect">
            <a:avLst/>
          </a:prstGeom>
        </p:spPr>
        <p:txBody>
          <a:bodyPr wrap="square">
            <a:spAutoFit/>
          </a:bodyPr>
          <a:lstStyle/>
          <a:p>
            <a:r>
              <a:rPr lang="es-CO" sz="2400" b="1" dirty="0"/>
              <a:t>ARTÍCULO   DÉCIMO   SEPTIMO.   EVALUACIÓN  Y  SEGUIMIENTO.    La  presente ordenanza  será sometida  a evaluación   y seguimiento  en el segundo  semestre  de cada año,  por parte  de  la  Asamblea   Departamental,   solicitando    informes   a  la  Secretaría   de  Ambiente  </a:t>
            </a:r>
            <a:r>
              <a:rPr lang="es-CO" sz="2400" b="1" dirty="0" smtClean="0"/>
              <a:t>y Desarrollo   </a:t>
            </a:r>
            <a:r>
              <a:rPr lang="es-CO" sz="2400" b="1" dirty="0"/>
              <a:t>Sostenible  como  ente coordinador  del Sistema</a:t>
            </a:r>
          </a:p>
        </p:txBody>
      </p:sp>
    </p:spTree>
    <p:extLst>
      <p:ext uri="{BB962C8B-B14F-4D97-AF65-F5344CB8AC3E}">
        <p14:creationId xmlns:p14="http://schemas.microsoft.com/office/powerpoint/2010/main" val="213894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797926"/>
            <a:ext cx="9143999" cy="939433"/>
          </a:xfrm>
        </p:spPr>
        <p:txBody>
          <a:bodyPr>
            <a:noAutofit/>
          </a:bodyPr>
          <a:lstStyle/>
          <a:p>
            <a:r>
              <a:rPr lang="es-ES" dirty="0" smtClean="0"/>
              <a:t>Plan de acción 2018 - 2020</a:t>
            </a:r>
            <a:endParaRPr lang="es-ES" dirty="0"/>
          </a:p>
        </p:txBody>
      </p:sp>
      <p:sp>
        <p:nvSpPr>
          <p:cNvPr id="5" name="Rectángulo 4"/>
          <p:cNvSpPr/>
          <p:nvPr/>
        </p:nvSpPr>
        <p:spPr>
          <a:xfrm>
            <a:off x="0" y="6457071"/>
            <a:ext cx="9150708" cy="40092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aphicFrame>
        <p:nvGraphicFramePr>
          <p:cNvPr id="6" name="Tabla 5"/>
          <p:cNvGraphicFramePr>
            <a:graphicFrameLocks noGrp="1"/>
          </p:cNvGraphicFramePr>
          <p:nvPr>
            <p:extLst>
              <p:ext uri="{D42A27DB-BD31-4B8C-83A1-F6EECF244321}">
                <p14:modId xmlns:p14="http://schemas.microsoft.com/office/powerpoint/2010/main" val="3029777260"/>
              </p:ext>
            </p:extLst>
          </p:nvPr>
        </p:nvGraphicFramePr>
        <p:xfrm>
          <a:off x="304800" y="1828801"/>
          <a:ext cx="8595360" cy="4404358"/>
        </p:xfrm>
        <a:graphic>
          <a:graphicData uri="http://schemas.openxmlformats.org/drawingml/2006/table">
            <a:tbl>
              <a:tblPr/>
              <a:tblGrid>
                <a:gridCol w="1828800">
                  <a:extLst>
                    <a:ext uri="{9D8B030D-6E8A-4147-A177-3AD203B41FA5}">
                      <a16:colId xmlns:a16="http://schemas.microsoft.com/office/drawing/2014/main" val="20000"/>
                    </a:ext>
                  </a:extLst>
                </a:gridCol>
                <a:gridCol w="6766560">
                  <a:extLst>
                    <a:ext uri="{9D8B030D-6E8A-4147-A177-3AD203B41FA5}">
                      <a16:colId xmlns:a16="http://schemas.microsoft.com/office/drawing/2014/main" val="20001"/>
                    </a:ext>
                  </a:extLst>
                </a:gridCol>
              </a:tblGrid>
              <a:tr h="359330">
                <a:tc>
                  <a:txBody>
                    <a:bodyPr/>
                    <a:lstStyle/>
                    <a:p>
                      <a:pPr algn="l" fontAlgn="t"/>
                      <a:r>
                        <a:rPr lang="es-CO" sz="1800" b="1" i="0" u="none" strike="noStrike" dirty="0">
                          <a:solidFill>
                            <a:srgbClr val="000000"/>
                          </a:solidFill>
                          <a:effectLst/>
                          <a:latin typeface="Calibri" panose="020F0502020204030204" pitchFamily="34" charset="0"/>
                        </a:rPr>
                        <a:t>EJE TEMATICOS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CO" sz="1800" b="1" i="0" u="none" strike="noStrike">
                          <a:solidFill>
                            <a:srgbClr val="000000"/>
                          </a:solidFill>
                          <a:effectLst/>
                          <a:latin typeface="Calibri" panose="020F0502020204030204" pitchFamily="34" charset="0"/>
                        </a:rPr>
                        <a:t>DESCRIPCION DE ACTIVIDADES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684438">
                <a:tc rowSpan="8">
                  <a:txBody>
                    <a:bodyPr/>
                    <a:lstStyle/>
                    <a:p>
                      <a:pPr algn="l" fontAlgn="t"/>
                      <a:r>
                        <a:rPr lang="es-CO" sz="1800" b="1" i="0" u="none" strike="noStrike" dirty="0">
                          <a:solidFill>
                            <a:srgbClr val="000000"/>
                          </a:solidFill>
                          <a:effectLst/>
                          <a:latin typeface="Calibri" panose="020F0502020204030204" pitchFamily="34" charset="0"/>
                        </a:rPr>
                        <a:t>1. POLITICA AMBIENTAL - SIDAP</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s-CO" sz="1800" b="1" i="0" u="none" strike="noStrike" dirty="0">
                          <a:solidFill>
                            <a:srgbClr val="FF0000"/>
                          </a:solidFill>
                          <a:effectLst/>
                          <a:latin typeface="Calibri" panose="020F0502020204030204" pitchFamily="34" charset="0"/>
                        </a:rPr>
                        <a:t>Implementación de la Ordenanza que crea </a:t>
                      </a:r>
                      <a:r>
                        <a:rPr lang="es-CO" sz="1800" b="1" i="0" u="none" strike="noStrike" dirty="0" smtClean="0">
                          <a:solidFill>
                            <a:srgbClr val="FF0000"/>
                          </a:solidFill>
                          <a:effectLst/>
                          <a:latin typeface="Calibri" panose="020F0502020204030204" pitchFamily="34" charset="0"/>
                        </a:rPr>
                        <a:t>el </a:t>
                      </a:r>
                      <a:r>
                        <a:rPr lang="es-CO" sz="1800" b="1" i="0" u="none" strike="noStrike" dirty="0">
                          <a:solidFill>
                            <a:srgbClr val="FF0000"/>
                          </a:solidFill>
                          <a:effectLst/>
                          <a:latin typeface="Calibri" panose="020F0502020204030204" pitchFamily="34" charset="0"/>
                        </a:rPr>
                        <a:t>SIDAP</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359330">
                <a:tc vMerge="1">
                  <a:txBody>
                    <a:bodyPr/>
                    <a:lstStyle/>
                    <a:p>
                      <a:endParaRPr lang="es-CO"/>
                    </a:p>
                  </a:txBody>
                  <a:tcPr/>
                </a:tc>
                <a:tc>
                  <a:txBody>
                    <a:bodyPr/>
                    <a:lstStyle/>
                    <a:p>
                      <a:pPr algn="l" fontAlgn="t"/>
                      <a:r>
                        <a:rPr lang="es-CO" sz="1800" b="1" i="0" u="none" strike="noStrike">
                          <a:solidFill>
                            <a:srgbClr val="000000"/>
                          </a:solidFill>
                          <a:effectLst/>
                          <a:latin typeface="Calibri" panose="020F0502020204030204" pitchFamily="34" charset="0"/>
                        </a:rPr>
                        <a:t>Articulación Conpes Macizo</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684438">
                <a:tc vMerge="1">
                  <a:txBody>
                    <a:bodyPr/>
                    <a:lstStyle/>
                    <a:p>
                      <a:endParaRPr lang="es-CO"/>
                    </a:p>
                  </a:txBody>
                  <a:tcPr/>
                </a:tc>
                <a:tc>
                  <a:txBody>
                    <a:bodyPr/>
                    <a:lstStyle/>
                    <a:p>
                      <a:pPr algn="l" fontAlgn="t"/>
                      <a:r>
                        <a:rPr lang="es-CO" sz="1800" b="1" i="0" u="none" strike="noStrike">
                          <a:solidFill>
                            <a:srgbClr val="000000"/>
                          </a:solidFill>
                          <a:effectLst/>
                          <a:latin typeface="Calibri" panose="020F0502020204030204" pitchFamily="34" charset="0"/>
                        </a:rPr>
                        <a:t>Articulacion con los otros Subsistemas: Andes, Pacifico, Amazonia.</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3"/>
                  </a:ext>
                </a:extLst>
              </a:tr>
              <a:tr h="619416">
                <a:tc vMerge="1">
                  <a:txBody>
                    <a:bodyPr/>
                    <a:lstStyle/>
                    <a:p>
                      <a:endParaRPr lang="es-CO"/>
                    </a:p>
                  </a:txBody>
                  <a:tcPr/>
                </a:tc>
                <a:tc>
                  <a:txBody>
                    <a:bodyPr/>
                    <a:lstStyle/>
                    <a:p>
                      <a:pPr algn="l" fontAlgn="t"/>
                      <a:r>
                        <a:rPr lang="es-CO" sz="1800" b="1" i="0" u="none" strike="noStrike">
                          <a:solidFill>
                            <a:srgbClr val="FF0000"/>
                          </a:solidFill>
                          <a:effectLst/>
                          <a:latin typeface="Calibri" panose="020F0502020204030204" pitchFamily="34" charset="0"/>
                        </a:rPr>
                        <a:t>Articulación con procesos Binacionales. (Cancilleria)</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4"/>
                  </a:ext>
                </a:extLst>
              </a:tr>
              <a:tr h="359330">
                <a:tc vMerge="1">
                  <a:txBody>
                    <a:bodyPr/>
                    <a:lstStyle/>
                    <a:p>
                      <a:endParaRPr lang="es-CO"/>
                    </a:p>
                  </a:txBody>
                  <a:tcPr/>
                </a:tc>
                <a:tc>
                  <a:txBody>
                    <a:bodyPr/>
                    <a:lstStyle/>
                    <a:p>
                      <a:pPr algn="l" fontAlgn="t"/>
                      <a:r>
                        <a:rPr lang="es-CO" sz="1800" b="1" i="0" u="none" strike="noStrike" dirty="0" smtClean="0">
                          <a:solidFill>
                            <a:srgbClr val="000000"/>
                          </a:solidFill>
                          <a:effectLst/>
                          <a:latin typeface="Calibri" panose="020F0502020204030204" pitchFamily="34" charset="0"/>
                        </a:rPr>
                        <a:t>Articulación </a:t>
                      </a:r>
                      <a:r>
                        <a:rPr lang="es-CO" sz="1800" b="1" i="0" u="none" strike="noStrike" dirty="0">
                          <a:solidFill>
                            <a:srgbClr val="000000"/>
                          </a:solidFill>
                          <a:effectLst/>
                          <a:latin typeface="Calibri" panose="020F0502020204030204" pitchFamily="34" charset="0"/>
                        </a:rPr>
                        <a:t>con la CROT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5"/>
                  </a:ext>
                </a:extLst>
              </a:tr>
              <a:tr h="619416">
                <a:tc vMerge="1">
                  <a:txBody>
                    <a:bodyPr/>
                    <a:lstStyle/>
                    <a:p>
                      <a:endParaRPr lang="es-CO"/>
                    </a:p>
                  </a:txBody>
                  <a:tcPr/>
                </a:tc>
                <a:tc>
                  <a:txBody>
                    <a:bodyPr/>
                    <a:lstStyle/>
                    <a:p>
                      <a:pPr algn="l" fontAlgn="t"/>
                      <a:r>
                        <a:rPr lang="es-CO" sz="1800" b="1" i="0" u="none" strike="noStrike" dirty="0">
                          <a:solidFill>
                            <a:srgbClr val="000000"/>
                          </a:solidFill>
                          <a:effectLst/>
                          <a:latin typeface="Calibri" panose="020F0502020204030204" pitchFamily="34" charset="0"/>
                        </a:rPr>
                        <a:t>impulsar procesos de Cooperación Internacional</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6"/>
                  </a:ext>
                </a:extLst>
              </a:tr>
              <a:tr h="359330">
                <a:tc vMerge="1">
                  <a:txBody>
                    <a:bodyPr/>
                    <a:lstStyle/>
                    <a:p>
                      <a:endParaRPr lang="es-CO"/>
                    </a:p>
                  </a:txBody>
                  <a:tcPr/>
                </a:tc>
                <a:tc>
                  <a:txBody>
                    <a:bodyPr/>
                    <a:lstStyle/>
                    <a:p>
                      <a:pPr algn="l" fontAlgn="t"/>
                      <a:r>
                        <a:rPr lang="es-CO" sz="1800" b="1" i="0" u="none" strike="noStrike">
                          <a:solidFill>
                            <a:srgbClr val="000000"/>
                          </a:solidFill>
                          <a:effectLst/>
                          <a:latin typeface="Calibri" panose="020F0502020204030204" pitchFamily="34" charset="0"/>
                        </a:rPr>
                        <a:t>Construcción de un Macroproyecto SIDAP</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7"/>
                  </a:ext>
                </a:extLst>
              </a:tr>
              <a:tr h="359330">
                <a:tc vMerge="1">
                  <a:txBody>
                    <a:bodyPr/>
                    <a:lstStyle/>
                    <a:p>
                      <a:endParaRPr lang="es-CO"/>
                    </a:p>
                  </a:txBody>
                  <a:tcPr/>
                </a:tc>
                <a:tc>
                  <a:txBody>
                    <a:bodyPr/>
                    <a:lstStyle/>
                    <a:p>
                      <a:pPr algn="l" fontAlgn="t"/>
                      <a:r>
                        <a:rPr lang="es-CO" sz="1800" b="1" i="0" u="none" strike="noStrike" dirty="0">
                          <a:solidFill>
                            <a:srgbClr val="000000"/>
                          </a:solidFill>
                          <a:effectLst/>
                          <a:latin typeface="Calibri" panose="020F0502020204030204" pitchFamily="34" charset="0"/>
                        </a:rPr>
                        <a:t>Articulación Regional  </a:t>
                      </a:r>
                      <a:r>
                        <a:rPr lang="es-CO" sz="1800" b="1" i="0" u="none" strike="noStrike" dirty="0" smtClean="0">
                          <a:solidFill>
                            <a:srgbClr val="000000"/>
                          </a:solidFill>
                          <a:effectLst/>
                          <a:latin typeface="Calibri" panose="020F0502020204030204" pitchFamily="34" charset="0"/>
                        </a:rPr>
                        <a:t>con </a:t>
                      </a:r>
                      <a:r>
                        <a:rPr lang="es-CO" sz="1800" b="1" i="0" u="none" strike="noStrike" dirty="0">
                          <a:solidFill>
                            <a:srgbClr val="000000"/>
                          </a:solidFill>
                          <a:effectLst/>
                          <a:latin typeface="Calibri" panose="020F0502020204030204" pitchFamily="34" charset="0"/>
                        </a:rPr>
                        <a:t>el CODEAM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8"/>
                  </a:ext>
                </a:extLst>
              </a:tr>
            </a:tbl>
          </a:graphicData>
        </a:graphic>
      </p:graphicFrame>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2" y="-6557"/>
            <a:ext cx="8858256" cy="1042506"/>
          </a:xfrm>
          <a:prstGeom prst="rect">
            <a:avLst/>
          </a:prstGeom>
        </p:spPr>
      </p:pic>
    </p:spTree>
    <p:extLst>
      <p:ext uri="{BB962C8B-B14F-4D97-AF65-F5344CB8AC3E}">
        <p14:creationId xmlns:p14="http://schemas.microsoft.com/office/powerpoint/2010/main" val="3468794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500854232"/>
              </p:ext>
            </p:extLst>
          </p:nvPr>
        </p:nvGraphicFramePr>
        <p:xfrm>
          <a:off x="259077" y="2026920"/>
          <a:ext cx="8595362" cy="4678682"/>
        </p:xfrm>
        <a:graphic>
          <a:graphicData uri="http://schemas.openxmlformats.org/drawingml/2006/table">
            <a:tbl>
              <a:tblPr/>
              <a:tblGrid>
                <a:gridCol w="1021083">
                  <a:extLst>
                    <a:ext uri="{9D8B030D-6E8A-4147-A177-3AD203B41FA5}">
                      <a16:colId xmlns:a16="http://schemas.microsoft.com/office/drawing/2014/main" val="20000"/>
                    </a:ext>
                  </a:extLst>
                </a:gridCol>
                <a:gridCol w="7574279">
                  <a:extLst>
                    <a:ext uri="{9D8B030D-6E8A-4147-A177-3AD203B41FA5}">
                      <a16:colId xmlns:a16="http://schemas.microsoft.com/office/drawing/2014/main" val="20001"/>
                    </a:ext>
                  </a:extLst>
                </a:gridCol>
              </a:tblGrid>
              <a:tr h="275127">
                <a:tc rowSpan="11">
                  <a:txBody>
                    <a:bodyPr/>
                    <a:lstStyle/>
                    <a:p>
                      <a:pPr algn="l" fontAlgn="t"/>
                      <a:r>
                        <a:rPr lang="es-CO" sz="1400" b="1" i="0" u="none" strike="noStrike" dirty="0">
                          <a:solidFill>
                            <a:srgbClr val="000000"/>
                          </a:solidFill>
                          <a:effectLst/>
                          <a:latin typeface="Calibri" panose="020F0502020204030204" pitchFamily="34" charset="0"/>
                        </a:rPr>
                        <a:t>2. PROCESOS SIDAP</a:t>
                      </a:r>
                    </a:p>
                  </a:txBody>
                  <a:tcPr marL="7352" marR="7352" marT="73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s-CO" sz="1400" b="1" i="0" u="none" strike="noStrike" dirty="0">
                          <a:solidFill>
                            <a:srgbClr val="000000"/>
                          </a:solidFill>
                          <a:effectLst/>
                          <a:latin typeface="Calibri" panose="020F0502020204030204" pitchFamily="34" charset="0"/>
                        </a:rPr>
                        <a:t>Triángulo de Conservación del Pie Andino Costero</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0"/>
                  </a:ext>
                </a:extLst>
              </a:tr>
              <a:tr h="304008">
                <a:tc vMerge="1">
                  <a:txBody>
                    <a:bodyPr/>
                    <a:lstStyle/>
                    <a:p>
                      <a:endParaRPr lang="es-CO"/>
                    </a:p>
                  </a:txBody>
                  <a:tcPr/>
                </a:tc>
                <a:tc>
                  <a:txBody>
                    <a:bodyPr/>
                    <a:lstStyle/>
                    <a:p>
                      <a:pPr algn="l" fontAlgn="t"/>
                      <a:r>
                        <a:rPr lang="es-CO" sz="1400" b="1" i="0" u="none" strike="noStrike">
                          <a:solidFill>
                            <a:srgbClr val="000000"/>
                          </a:solidFill>
                          <a:effectLst/>
                          <a:latin typeface="Calibri" panose="020F0502020204030204" pitchFamily="34" charset="0"/>
                        </a:rPr>
                        <a:t>Ordenación de Cuencas Binacionales (Mira Mataje y Carchi Guaitara)</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542654">
                <a:tc vMerge="1">
                  <a:txBody>
                    <a:bodyPr/>
                    <a:lstStyle/>
                    <a:p>
                      <a:endParaRPr lang="es-CO"/>
                    </a:p>
                  </a:txBody>
                  <a:tcPr/>
                </a:tc>
                <a:tc>
                  <a:txBody>
                    <a:bodyPr/>
                    <a:lstStyle/>
                    <a:p>
                      <a:pPr algn="l" fontAlgn="t"/>
                      <a:r>
                        <a:rPr lang="es-CO" sz="1400" b="1" i="0" u="none" strike="noStrike">
                          <a:solidFill>
                            <a:srgbClr val="000000"/>
                          </a:solidFill>
                          <a:effectLst/>
                          <a:latin typeface="Calibri" panose="020F0502020204030204" pitchFamily="34" charset="0"/>
                        </a:rPr>
                        <a:t>Declaración y manejo de nuevas areas de conservación: Distrito Nacional Cabo Manglares Bajo Mira Mataje, Bosque Seco Patia.</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2"/>
                  </a:ext>
                </a:extLst>
              </a:tr>
              <a:tr h="542654">
                <a:tc vMerge="1">
                  <a:txBody>
                    <a:bodyPr/>
                    <a:lstStyle/>
                    <a:p>
                      <a:endParaRPr lang="es-CO"/>
                    </a:p>
                  </a:txBody>
                  <a:tcPr/>
                </a:tc>
                <a:tc>
                  <a:txBody>
                    <a:bodyPr/>
                    <a:lstStyle/>
                    <a:p>
                      <a:pPr algn="l" fontAlgn="t"/>
                      <a:r>
                        <a:rPr lang="es-CO" sz="1400" b="1" i="0" u="none" strike="noStrike" dirty="0" err="1">
                          <a:solidFill>
                            <a:srgbClr val="FF0000"/>
                          </a:solidFill>
                          <a:effectLst/>
                          <a:latin typeface="Calibri" panose="020F0502020204030204" pitchFamily="34" charset="0"/>
                        </a:rPr>
                        <a:t>Declaracion</a:t>
                      </a:r>
                      <a:r>
                        <a:rPr lang="es-CO" sz="1400" b="1" i="0" u="none" strike="noStrike" dirty="0">
                          <a:solidFill>
                            <a:srgbClr val="FF0000"/>
                          </a:solidFill>
                          <a:effectLst/>
                          <a:latin typeface="Calibri" panose="020F0502020204030204" pitchFamily="34" charset="0"/>
                        </a:rPr>
                        <a:t> de </a:t>
                      </a:r>
                      <a:r>
                        <a:rPr lang="es-CO" sz="1400" b="1" i="0" u="none" strike="noStrike" dirty="0" err="1">
                          <a:solidFill>
                            <a:srgbClr val="FF0000"/>
                          </a:solidFill>
                          <a:effectLst/>
                          <a:latin typeface="Calibri" panose="020F0502020204030204" pitchFamily="34" charset="0"/>
                        </a:rPr>
                        <a:t>areas</a:t>
                      </a:r>
                      <a:r>
                        <a:rPr lang="es-CO" sz="1400" b="1" i="0" u="none" strike="noStrike" dirty="0">
                          <a:solidFill>
                            <a:srgbClr val="FF0000"/>
                          </a:solidFill>
                          <a:effectLst/>
                          <a:latin typeface="Calibri" panose="020F0502020204030204" pitchFamily="34" charset="0"/>
                        </a:rPr>
                        <a:t> </a:t>
                      </a:r>
                      <a:r>
                        <a:rPr lang="es-CO" sz="1400" b="1" i="0" u="none" strike="noStrike" dirty="0" err="1">
                          <a:solidFill>
                            <a:srgbClr val="FF0000"/>
                          </a:solidFill>
                          <a:effectLst/>
                          <a:latin typeface="Calibri" panose="020F0502020204030204" pitchFamily="34" charset="0"/>
                        </a:rPr>
                        <a:t>etnico</a:t>
                      </a:r>
                      <a:r>
                        <a:rPr lang="es-CO" sz="1400" b="1" i="0" u="none" strike="noStrike" dirty="0">
                          <a:solidFill>
                            <a:srgbClr val="FF0000"/>
                          </a:solidFill>
                          <a:effectLst/>
                          <a:latin typeface="Calibri" panose="020F0502020204030204" pitchFamily="34" charset="0"/>
                        </a:rPr>
                        <a:t> territoriales de </a:t>
                      </a:r>
                      <a:r>
                        <a:rPr lang="es-CO" sz="1400" b="1" i="0" u="none" strike="noStrike" dirty="0" err="1">
                          <a:solidFill>
                            <a:srgbClr val="FF0000"/>
                          </a:solidFill>
                          <a:effectLst/>
                          <a:latin typeface="Calibri" panose="020F0502020204030204" pitchFamily="34" charset="0"/>
                        </a:rPr>
                        <a:t>conservacion</a:t>
                      </a:r>
                      <a:r>
                        <a:rPr lang="es-CO" sz="1400" b="1" i="0" u="none" strike="noStrike" dirty="0">
                          <a:solidFill>
                            <a:srgbClr val="FF0000"/>
                          </a:solidFill>
                          <a:effectLst/>
                          <a:latin typeface="Calibri" panose="020F0502020204030204" pitchFamily="34" charset="0"/>
                        </a:rPr>
                        <a:t> -Territorios de las Areas Conservadas por los Pueblos </a:t>
                      </a:r>
                      <a:r>
                        <a:rPr lang="es-CO" sz="1400" b="1" i="0" u="none" strike="noStrike" dirty="0" err="1">
                          <a:solidFill>
                            <a:srgbClr val="FF0000"/>
                          </a:solidFill>
                          <a:effectLst/>
                          <a:latin typeface="Calibri" panose="020F0502020204030204" pitchFamily="34" charset="0"/>
                        </a:rPr>
                        <a:t>Indigenas</a:t>
                      </a:r>
                      <a:r>
                        <a:rPr lang="es-CO" sz="1400" b="1" i="0" u="none" strike="noStrike" dirty="0">
                          <a:solidFill>
                            <a:srgbClr val="FF0000"/>
                          </a:solidFill>
                          <a:effectLst/>
                          <a:latin typeface="Calibri" panose="020F0502020204030204" pitchFamily="34" charset="0"/>
                        </a:rPr>
                        <a:t> y Comunidades Locales - TICCA.</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3"/>
                  </a:ext>
                </a:extLst>
              </a:tr>
              <a:tr h="542654">
                <a:tc vMerge="1">
                  <a:txBody>
                    <a:bodyPr/>
                    <a:lstStyle/>
                    <a:p>
                      <a:endParaRPr lang="es-CO"/>
                    </a:p>
                  </a:txBody>
                  <a:tcPr/>
                </a:tc>
                <a:tc>
                  <a:txBody>
                    <a:bodyPr/>
                    <a:lstStyle/>
                    <a:p>
                      <a:pPr algn="l" fontAlgn="t"/>
                      <a:r>
                        <a:rPr lang="es-CO" sz="1400" b="1" i="0" u="none" strike="noStrike">
                          <a:solidFill>
                            <a:srgbClr val="000000"/>
                          </a:solidFill>
                          <a:effectLst/>
                          <a:latin typeface="Calibri" panose="020F0502020204030204" pitchFamily="34" charset="0"/>
                        </a:rPr>
                        <a:t>Nodos de reserva para la conservación: Tierra Andina, Asoyarcocha, Prohumedales, Biotopo, Llano Verde, Galeras, Resnatur entre otros</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4"/>
                  </a:ext>
                </a:extLst>
              </a:tr>
              <a:tr h="408891">
                <a:tc vMerge="1">
                  <a:txBody>
                    <a:bodyPr/>
                    <a:lstStyle/>
                    <a:p>
                      <a:endParaRPr lang="es-CO"/>
                    </a:p>
                  </a:txBody>
                  <a:tcPr/>
                </a:tc>
                <a:tc>
                  <a:txBody>
                    <a:bodyPr/>
                    <a:lstStyle/>
                    <a:p>
                      <a:pPr algn="l" fontAlgn="t"/>
                      <a:r>
                        <a:rPr lang="es-CO" sz="1400" b="1" i="0" u="none" strike="noStrike" dirty="0">
                          <a:solidFill>
                            <a:srgbClr val="FF0000"/>
                          </a:solidFill>
                          <a:effectLst/>
                          <a:latin typeface="Calibri" panose="020F0502020204030204" pitchFamily="34" charset="0"/>
                        </a:rPr>
                        <a:t>Conservación y manejo de Ecosistemas Estratégicos: Páramos, Manglares, Bosque seco, Humedales.</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5"/>
                  </a:ext>
                </a:extLst>
              </a:tr>
              <a:tr h="542654">
                <a:tc vMerge="1">
                  <a:txBody>
                    <a:bodyPr/>
                    <a:lstStyle/>
                    <a:p>
                      <a:endParaRPr lang="es-CO"/>
                    </a:p>
                  </a:txBody>
                  <a:tcPr/>
                </a:tc>
                <a:tc>
                  <a:txBody>
                    <a:bodyPr/>
                    <a:lstStyle/>
                    <a:p>
                      <a:pPr algn="l" fontAlgn="t"/>
                      <a:r>
                        <a:rPr lang="es-CO" sz="1400" b="1" i="0" u="none" strike="noStrike" dirty="0">
                          <a:solidFill>
                            <a:srgbClr val="FF0000"/>
                          </a:solidFill>
                          <a:effectLst/>
                          <a:latin typeface="Calibri" panose="020F0502020204030204" pitchFamily="34" charset="0"/>
                        </a:rPr>
                        <a:t>Estrategia de </a:t>
                      </a:r>
                      <a:r>
                        <a:rPr lang="es-CO" sz="1400" b="1" i="0" u="none" strike="noStrike" dirty="0" err="1">
                          <a:solidFill>
                            <a:srgbClr val="FF0000"/>
                          </a:solidFill>
                          <a:effectLst/>
                          <a:latin typeface="Calibri" panose="020F0502020204030204" pitchFamily="34" charset="0"/>
                        </a:rPr>
                        <a:t>Conservacion</a:t>
                      </a:r>
                      <a:r>
                        <a:rPr lang="es-CO" sz="1400" b="1" i="0" u="none" strike="noStrike" dirty="0">
                          <a:solidFill>
                            <a:srgbClr val="FF0000"/>
                          </a:solidFill>
                          <a:effectLst/>
                          <a:latin typeface="Calibri" panose="020F0502020204030204" pitchFamily="34" charset="0"/>
                        </a:rPr>
                        <a:t> Binacional: Reserva de Biosfera (Pastos y </a:t>
                      </a:r>
                      <a:r>
                        <a:rPr lang="es-CO" sz="1400" b="1" i="0" u="none" strike="noStrike" dirty="0" err="1">
                          <a:solidFill>
                            <a:srgbClr val="FF0000"/>
                          </a:solidFill>
                          <a:effectLst/>
                          <a:latin typeface="Calibri" panose="020F0502020204030204" pitchFamily="34" charset="0"/>
                        </a:rPr>
                        <a:t>Awa</a:t>
                      </a:r>
                      <a:r>
                        <a:rPr lang="es-CO" sz="1400" b="1" i="0" u="none" strike="noStrike" dirty="0">
                          <a:solidFill>
                            <a:srgbClr val="FF0000"/>
                          </a:solidFill>
                          <a:effectLst/>
                          <a:latin typeface="Calibri" panose="020F0502020204030204" pitchFamily="34" charset="0"/>
                        </a:rPr>
                        <a:t>) - Buscar el apoyo con Unesco para implementar procesos de </a:t>
                      </a:r>
                      <a:r>
                        <a:rPr lang="es-CO" sz="1400" b="1" i="0" u="none" strike="noStrike" dirty="0" err="1">
                          <a:solidFill>
                            <a:srgbClr val="FF0000"/>
                          </a:solidFill>
                          <a:effectLst/>
                          <a:latin typeface="Calibri" panose="020F0502020204030204" pitchFamily="34" charset="0"/>
                        </a:rPr>
                        <a:t>capacitacion</a:t>
                      </a:r>
                      <a:r>
                        <a:rPr lang="es-CO" sz="1400" b="1" i="0" u="none" strike="noStrike" dirty="0">
                          <a:solidFill>
                            <a:srgbClr val="FF0000"/>
                          </a:solidFill>
                          <a:effectLst/>
                          <a:latin typeface="Calibri" panose="020F0502020204030204" pitchFamily="34" charset="0"/>
                        </a:rPr>
                        <a:t>.</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6"/>
                  </a:ext>
                </a:extLst>
              </a:tr>
              <a:tr h="456012">
                <a:tc vMerge="1">
                  <a:txBody>
                    <a:bodyPr/>
                    <a:lstStyle/>
                    <a:p>
                      <a:endParaRPr lang="es-CO"/>
                    </a:p>
                  </a:txBody>
                  <a:tcPr/>
                </a:tc>
                <a:tc>
                  <a:txBody>
                    <a:bodyPr/>
                    <a:lstStyle/>
                    <a:p>
                      <a:pPr algn="l" fontAlgn="t"/>
                      <a:r>
                        <a:rPr lang="es-CO" sz="1400" b="1" i="0" u="none" strike="noStrike" dirty="0">
                          <a:solidFill>
                            <a:srgbClr val="000000"/>
                          </a:solidFill>
                          <a:effectLst/>
                          <a:latin typeface="Calibri" panose="020F0502020204030204" pitchFamily="34" charset="0"/>
                        </a:rPr>
                        <a:t>Implementar </a:t>
                      </a:r>
                      <a:r>
                        <a:rPr lang="es-CO" sz="1400" b="1" i="0" u="none" strike="noStrike" dirty="0" err="1">
                          <a:solidFill>
                            <a:srgbClr val="000000"/>
                          </a:solidFill>
                          <a:effectLst/>
                          <a:latin typeface="Calibri" panose="020F0502020204030204" pitchFamily="34" charset="0"/>
                        </a:rPr>
                        <a:t>areas</a:t>
                      </a:r>
                      <a:r>
                        <a:rPr lang="es-CO" sz="1400" b="1" i="0" u="none" strike="noStrike" dirty="0">
                          <a:solidFill>
                            <a:srgbClr val="000000"/>
                          </a:solidFill>
                          <a:effectLst/>
                          <a:latin typeface="Calibri" panose="020F0502020204030204" pitchFamily="34" charset="0"/>
                        </a:rPr>
                        <a:t> de importancia para la conservación de las Aves- AICA (12 Areas). (Club de </a:t>
                      </a:r>
                      <a:r>
                        <a:rPr lang="es-CO" sz="1400" b="1" i="0" u="none" strike="noStrike" dirty="0" err="1">
                          <a:solidFill>
                            <a:srgbClr val="000000"/>
                          </a:solidFill>
                          <a:effectLst/>
                          <a:latin typeface="Calibri" panose="020F0502020204030204" pitchFamily="34" charset="0"/>
                        </a:rPr>
                        <a:t>Aviturismo</a:t>
                      </a:r>
                      <a:r>
                        <a:rPr lang="es-CO" sz="1400" b="1" i="0" u="none" strike="noStrike" dirty="0">
                          <a:solidFill>
                            <a:srgbClr val="000000"/>
                          </a:solidFill>
                          <a:effectLst/>
                          <a:latin typeface="Calibri" panose="020F0502020204030204" pitchFamily="34" charset="0"/>
                        </a:rPr>
                        <a:t>)</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7"/>
                  </a:ext>
                </a:extLst>
              </a:tr>
              <a:tr h="456012">
                <a:tc vMerge="1">
                  <a:txBody>
                    <a:bodyPr/>
                    <a:lstStyle/>
                    <a:p>
                      <a:endParaRPr lang="es-CO"/>
                    </a:p>
                  </a:txBody>
                  <a:tcPr/>
                </a:tc>
                <a:tc>
                  <a:txBody>
                    <a:bodyPr/>
                    <a:lstStyle/>
                    <a:p>
                      <a:pPr algn="l" fontAlgn="t"/>
                      <a:r>
                        <a:rPr lang="es-CO" sz="1400" b="1" i="0" u="none" strike="noStrike" dirty="0">
                          <a:solidFill>
                            <a:srgbClr val="000000"/>
                          </a:solidFill>
                          <a:effectLst/>
                          <a:latin typeface="Calibri" panose="020F0502020204030204" pitchFamily="34" charset="0"/>
                        </a:rPr>
                        <a:t>Gestionar y articular otras distinciones y/o figuras de </a:t>
                      </a:r>
                      <a:r>
                        <a:rPr lang="es-CO" sz="1400" b="1" i="0" u="none" strike="noStrike" dirty="0" err="1">
                          <a:solidFill>
                            <a:srgbClr val="000000"/>
                          </a:solidFill>
                          <a:effectLst/>
                          <a:latin typeface="Calibri" panose="020F0502020204030204" pitchFamily="34" charset="0"/>
                        </a:rPr>
                        <a:t>conservacion</a:t>
                      </a:r>
                      <a:r>
                        <a:rPr lang="es-CO" sz="1400" b="1" i="0" u="none" strike="noStrike" dirty="0">
                          <a:solidFill>
                            <a:srgbClr val="000000"/>
                          </a:solidFill>
                          <a:effectLst/>
                          <a:latin typeface="Calibri" panose="020F0502020204030204" pitchFamily="34" charset="0"/>
                        </a:rPr>
                        <a:t>: AICAS, RAMSAM, RESERVAS DE BIOSFERA</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8"/>
                  </a:ext>
                </a:extLst>
              </a:tr>
              <a:tr h="304008">
                <a:tc vMerge="1">
                  <a:txBody>
                    <a:bodyPr/>
                    <a:lstStyle/>
                    <a:p>
                      <a:endParaRPr lang="es-CO"/>
                    </a:p>
                  </a:txBody>
                  <a:tcPr/>
                </a:tc>
                <a:tc>
                  <a:txBody>
                    <a:bodyPr/>
                    <a:lstStyle/>
                    <a:p>
                      <a:pPr algn="l" fontAlgn="t"/>
                      <a:r>
                        <a:rPr lang="es-CO" sz="1400" b="1" i="0" u="none" strike="noStrike" dirty="0">
                          <a:solidFill>
                            <a:srgbClr val="000000"/>
                          </a:solidFill>
                          <a:effectLst/>
                          <a:latin typeface="Calibri" panose="020F0502020204030204" pitchFamily="34" charset="0"/>
                        </a:rPr>
                        <a:t>Crear fondo para garantizar participación de actores en los espacios del SIDAP Nariño.</a:t>
                      </a: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9"/>
                  </a:ext>
                </a:extLst>
              </a:tr>
              <a:tr h="304008">
                <a:tc vMerge="1">
                  <a:txBody>
                    <a:bodyPr/>
                    <a:lstStyle/>
                    <a:p>
                      <a:endParaRPr lang="es-CO"/>
                    </a:p>
                  </a:txBody>
                  <a:tcPr/>
                </a:tc>
                <a:tc>
                  <a:txBody>
                    <a:bodyPr/>
                    <a:lstStyle/>
                    <a:p>
                      <a:pPr algn="l" fontAlgn="t"/>
                      <a:r>
                        <a:rPr lang="es-CO" sz="1400" b="1" i="0" u="none" strike="noStrike" dirty="0">
                          <a:solidFill>
                            <a:srgbClr val="FF0000"/>
                          </a:solidFill>
                          <a:effectLst/>
                          <a:latin typeface="Calibri" panose="020F0502020204030204" pitchFamily="34" charset="0"/>
                        </a:rPr>
                        <a:t>Generar procesos de intercambio con experiencias positivas de </a:t>
                      </a:r>
                      <a:r>
                        <a:rPr lang="es-CO" sz="1400" b="1" i="0" u="none" strike="noStrike" dirty="0" smtClean="0">
                          <a:solidFill>
                            <a:srgbClr val="FF0000"/>
                          </a:solidFill>
                          <a:effectLst/>
                          <a:latin typeface="Calibri" panose="020F0502020204030204" pitchFamily="34" charset="0"/>
                        </a:rPr>
                        <a:t>conservación.</a:t>
                      </a:r>
                      <a:endParaRPr lang="es-CO" sz="1400" b="1" i="0" u="none" strike="noStrike" dirty="0">
                        <a:solidFill>
                          <a:srgbClr val="FF0000"/>
                        </a:solidFill>
                        <a:effectLst/>
                        <a:latin typeface="Calibri" panose="020F0502020204030204" pitchFamily="34" charset="0"/>
                      </a:endParaRPr>
                    </a:p>
                  </a:txBody>
                  <a:tcPr marL="7352" marR="7352" marT="73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0"/>
                  </a:ext>
                </a:extLst>
              </a:tr>
            </a:tbl>
          </a:graphicData>
        </a:graphic>
      </p:graphicFrame>
      <p:sp>
        <p:nvSpPr>
          <p:cNvPr id="12" name="1 Título"/>
          <p:cNvSpPr txBox="1">
            <a:spLocks/>
          </p:cNvSpPr>
          <p:nvPr/>
        </p:nvSpPr>
        <p:spPr>
          <a:xfrm>
            <a:off x="0" y="950326"/>
            <a:ext cx="9143999" cy="9394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600" dirty="0" smtClean="0"/>
              <a:t>Plan de acción 2018 - 2020</a:t>
            </a:r>
            <a:endParaRPr lang="es-ES" sz="3600" dirty="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2" y="109033"/>
            <a:ext cx="8858256" cy="1042506"/>
          </a:xfrm>
          <a:prstGeom prst="rect">
            <a:avLst/>
          </a:prstGeom>
        </p:spPr>
      </p:pic>
    </p:spTree>
    <p:extLst>
      <p:ext uri="{BB962C8B-B14F-4D97-AF65-F5344CB8AC3E}">
        <p14:creationId xmlns:p14="http://schemas.microsoft.com/office/powerpoint/2010/main" val="1976838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50034636"/>
              </p:ext>
            </p:extLst>
          </p:nvPr>
        </p:nvGraphicFramePr>
        <p:xfrm>
          <a:off x="167640" y="2103115"/>
          <a:ext cx="8702040" cy="4632964"/>
        </p:xfrm>
        <a:graphic>
          <a:graphicData uri="http://schemas.openxmlformats.org/drawingml/2006/table">
            <a:tbl>
              <a:tblPr/>
              <a:tblGrid>
                <a:gridCol w="222504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733012">
                <a:tc rowSpan="8">
                  <a:txBody>
                    <a:bodyPr/>
                    <a:lstStyle/>
                    <a:p>
                      <a:pPr algn="l" fontAlgn="t"/>
                      <a:r>
                        <a:rPr lang="es-CO" sz="2000" b="1" i="0" u="none" strike="noStrike" dirty="0">
                          <a:solidFill>
                            <a:srgbClr val="000000"/>
                          </a:solidFill>
                          <a:effectLst/>
                          <a:latin typeface="Calibri" panose="020F0502020204030204" pitchFamily="34" charset="0"/>
                        </a:rPr>
                        <a:t>3. SISTEMA DE INFORMACION, COMUNICACIÓN Y CAPACITACION PARA LA CONSERVACION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t"/>
                      <a:r>
                        <a:rPr lang="es-CO" sz="2000" b="0" i="0" u="none" strike="noStrike" dirty="0">
                          <a:solidFill>
                            <a:srgbClr val="000000"/>
                          </a:solidFill>
                          <a:effectLst/>
                          <a:latin typeface="Calibri" panose="020F0502020204030204" pitchFamily="34" charset="0"/>
                        </a:rPr>
                        <a:t>Implementar un espacio del SIDAP en la WEB de la Secretaria de Ambiente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0"/>
                  </a:ext>
                </a:extLst>
              </a:tr>
              <a:tr h="425229">
                <a:tc vMerge="1">
                  <a:txBody>
                    <a:bodyPr/>
                    <a:lstStyle/>
                    <a:p>
                      <a:endParaRPr lang="es-CO"/>
                    </a:p>
                  </a:txBody>
                  <a:tcPr/>
                </a:tc>
                <a:tc>
                  <a:txBody>
                    <a:bodyPr/>
                    <a:lstStyle/>
                    <a:p>
                      <a:pPr algn="l" fontAlgn="t"/>
                      <a:r>
                        <a:rPr lang="es-CO" sz="2000" b="0" i="0" u="none" strike="noStrike">
                          <a:solidFill>
                            <a:srgbClr val="000000"/>
                          </a:solidFill>
                          <a:effectLst/>
                          <a:latin typeface="Calibri" panose="020F0502020204030204" pitchFamily="34" charset="0"/>
                        </a:rPr>
                        <a:t>Establecer el Sistema de Informacion SIDAP</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1"/>
                  </a:ext>
                </a:extLst>
              </a:tr>
              <a:tr h="425229">
                <a:tc vMerge="1">
                  <a:txBody>
                    <a:bodyPr/>
                    <a:lstStyle/>
                    <a:p>
                      <a:endParaRPr lang="es-CO"/>
                    </a:p>
                  </a:txBody>
                  <a:tcPr/>
                </a:tc>
                <a:tc>
                  <a:txBody>
                    <a:bodyPr/>
                    <a:lstStyle/>
                    <a:p>
                      <a:pPr algn="l" fontAlgn="t"/>
                      <a:r>
                        <a:rPr lang="es-CO" sz="2000" b="0" i="0" u="none" strike="noStrike">
                          <a:solidFill>
                            <a:srgbClr val="000000"/>
                          </a:solidFill>
                          <a:effectLst/>
                          <a:latin typeface="Calibri" panose="020F0502020204030204" pitchFamily="34" charset="0"/>
                        </a:rPr>
                        <a:t>Publicación de Textos para la Biblioteca Digital Ambiental</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2"/>
                  </a:ext>
                </a:extLst>
              </a:tr>
              <a:tr h="425229">
                <a:tc vMerge="1">
                  <a:txBody>
                    <a:bodyPr/>
                    <a:lstStyle/>
                    <a:p>
                      <a:endParaRPr lang="es-CO"/>
                    </a:p>
                  </a:txBody>
                  <a:tcPr/>
                </a:tc>
                <a:tc>
                  <a:txBody>
                    <a:bodyPr/>
                    <a:lstStyle/>
                    <a:p>
                      <a:pPr algn="l" fontAlgn="t"/>
                      <a:r>
                        <a:rPr lang="es-CO" sz="2000" b="0" i="0" u="none" strike="noStrike">
                          <a:solidFill>
                            <a:srgbClr val="000000"/>
                          </a:solidFill>
                          <a:effectLst/>
                          <a:latin typeface="Calibri" panose="020F0502020204030204" pitchFamily="34" charset="0"/>
                        </a:rPr>
                        <a:t>Procesos de Formación y capacitación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3"/>
                  </a:ext>
                </a:extLst>
              </a:tr>
              <a:tr h="425229">
                <a:tc vMerge="1">
                  <a:txBody>
                    <a:bodyPr/>
                    <a:lstStyle/>
                    <a:p>
                      <a:endParaRPr lang="es-CO"/>
                    </a:p>
                  </a:txBody>
                  <a:tcPr/>
                </a:tc>
                <a:tc>
                  <a:txBody>
                    <a:bodyPr/>
                    <a:lstStyle/>
                    <a:p>
                      <a:pPr algn="l" fontAlgn="t"/>
                      <a:r>
                        <a:rPr lang="es-CO" sz="2000" b="0" i="0" u="none" strike="noStrike">
                          <a:solidFill>
                            <a:srgbClr val="000000"/>
                          </a:solidFill>
                          <a:effectLst/>
                          <a:latin typeface="Calibri" panose="020F0502020204030204" pitchFamily="34" charset="0"/>
                        </a:rPr>
                        <a:t>Escuela Intinerante para la conservacion ambiental</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4"/>
                  </a:ext>
                </a:extLst>
              </a:tr>
              <a:tr h="733012">
                <a:tc vMerge="1">
                  <a:txBody>
                    <a:bodyPr/>
                    <a:lstStyle/>
                    <a:p>
                      <a:endParaRPr lang="es-CO"/>
                    </a:p>
                  </a:txBody>
                  <a:tcPr/>
                </a:tc>
                <a:tc>
                  <a:txBody>
                    <a:bodyPr/>
                    <a:lstStyle/>
                    <a:p>
                      <a:pPr algn="l" fontAlgn="t"/>
                      <a:r>
                        <a:rPr lang="es-CO" sz="2000" b="0" i="0" u="none" strike="noStrike">
                          <a:solidFill>
                            <a:srgbClr val="000000"/>
                          </a:solidFill>
                          <a:effectLst/>
                          <a:latin typeface="Calibri" panose="020F0502020204030204" pitchFamily="34" charset="0"/>
                        </a:rPr>
                        <a:t>Centro de Interpretación Ambiental  y consolidación del Observatorio Departamental Ambiental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733012">
                <a:tc vMerge="1">
                  <a:txBody>
                    <a:bodyPr/>
                    <a:lstStyle/>
                    <a:p>
                      <a:endParaRPr lang="es-CO"/>
                    </a:p>
                  </a:txBody>
                  <a:tcPr/>
                </a:tc>
                <a:tc>
                  <a:txBody>
                    <a:bodyPr/>
                    <a:lstStyle/>
                    <a:p>
                      <a:pPr algn="l" fontAlgn="t"/>
                      <a:r>
                        <a:rPr lang="es-CO" sz="2000" b="0" i="0" u="none" strike="noStrike">
                          <a:solidFill>
                            <a:srgbClr val="FF0000"/>
                          </a:solidFill>
                          <a:effectLst/>
                          <a:latin typeface="Calibri" panose="020F0502020204030204" pitchFamily="34" charset="0"/>
                        </a:rPr>
                        <a:t>Divulgación de la información  - Boletines SIDAP -  Convocatoria LOGO.</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6"/>
                  </a:ext>
                </a:extLst>
              </a:tr>
              <a:tr h="733012">
                <a:tc vMerge="1">
                  <a:txBody>
                    <a:bodyPr/>
                    <a:lstStyle/>
                    <a:p>
                      <a:endParaRPr lang="es-CO"/>
                    </a:p>
                  </a:txBody>
                  <a:tcPr/>
                </a:tc>
                <a:tc>
                  <a:txBody>
                    <a:bodyPr/>
                    <a:lstStyle/>
                    <a:p>
                      <a:pPr algn="l" fontAlgn="t"/>
                      <a:r>
                        <a:rPr lang="es-CO" sz="2000" b="0" i="0" u="none" strike="noStrike" dirty="0">
                          <a:solidFill>
                            <a:srgbClr val="000000"/>
                          </a:solidFill>
                          <a:effectLst/>
                          <a:latin typeface="Calibri" panose="020F0502020204030204" pitchFamily="34" charset="0"/>
                        </a:rPr>
                        <a:t>Desarrollar la segunda fase de comunicaciones para la conservación.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bl>
          </a:graphicData>
        </a:graphic>
      </p:graphicFrame>
      <p:sp>
        <p:nvSpPr>
          <p:cNvPr id="12" name="1 Título"/>
          <p:cNvSpPr>
            <a:spLocks noGrp="1"/>
          </p:cNvSpPr>
          <p:nvPr>
            <p:ph type="ctrTitle"/>
          </p:nvPr>
        </p:nvSpPr>
        <p:spPr>
          <a:xfrm>
            <a:off x="0" y="889366"/>
            <a:ext cx="9143999" cy="939433"/>
          </a:xfrm>
        </p:spPr>
        <p:txBody>
          <a:bodyPr>
            <a:noAutofit/>
          </a:bodyPr>
          <a:lstStyle/>
          <a:p>
            <a:r>
              <a:rPr lang="es-ES" sz="3600" dirty="0" smtClean="0"/>
              <a:t>Plan de acción 2018 - 2020</a:t>
            </a:r>
            <a:endParaRPr lang="es-ES" sz="3600" dirty="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452" y="-3093"/>
            <a:ext cx="8858256" cy="1042506"/>
          </a:xfrm>
          <a:prstGeom prst="rect">
            <a:avLst/>
          </a:prstGeom>
        </p:spPr>
      </p:pic>
    </p:spTree>
    <p:extLst>
      <p:ext uri="{BB962C8B-B14F-4D97-AF65-F5344CB8AC3E}">
        <p14:creationId xmlns:p14="http://schemas.microsoft.com/office/powerpoint/2010/main" val="2029049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946330271"/>
              </p:ext>
            </p:extLst>
          </p:nvPr>
        </p:nvGraphicFramePr>
        <p:xfrm>
          <a:off x="274320" y="2301239"/>
          <a:ext cx="8610600" cy="4450080"/>
        </p:xfrm>
        <a:graphic>
          <a:graphicData uri="http://schemas.openxmlformats.org/drawingml/2006/table">
            <a:tbl>
              <a:tblPr/>
              <a:tblGrid>
                <a:gridCol w="3002280">
                  <a:extLst>
                    <a:ext uri="{9D8B030D-6E8A-4147-A177-3AD203B41FA5}">
                      <a16:colId xmlns:a16="http://schemas.microsoft.com/office/drawing/2014/main" val="20000"/>
                    </a:ext>
                  </a:extLst>
                </a:gridCol>
                <a:gridCol w="5608320">
                  <a:extLst>
                    <a:ext uri="{9D8B030D-6E8A-4147-A177-3AD203B41FA5}">
                      <a16:colId xmlns:a16="http://schemas.microsoft.com/office/drawing/2014/main" val="20001"/>
                    </a:ext>
                  </a:extLst>
                </a:gridCol>
              </a:tblGrid>
              <a:tr h="1112520">
                <a:tc rowSpan="4">
                  <a:txBody>
                    <a:bodyPr/>
                    <a:lstStyle/>
                    <a:p>
                      <a:pPr algn="l" fontAlgn="t"/>
                      <a:r>
                        <a:rPr lang="es-CO" sz="3200" b="1" i="0" u="none" strike="noStrike" dirty="0">
                          <a:solidFill>
                            <a:srgbClr val="000000"/>
                          </a:solidFill>
                          <a:effectLst/>
                          <a:latin typeface="Calibri" panose="020F0502020204030204" pitchFamily="34" charset="0"/>
                        </a:rPr>
                        <a:t>4. GESTION DEL CONOCIMIENTO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s-CO" sz="3200" b="0" i="0" u="none" strike="noStrike">
                          <a:solidFill>
                            <a:srgbClr val="000000"/>
                          </a:solidFill>
                          <a:effectLst/>
                          <a:latin typeface="Calibri" panose="020F0502020204030204" pitchFamily="34" charset="0"/>
                        </a:rPr>
                        <a:t>Anvanzar en los Planes de Manejo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0"/>
                  </a:ext>
                </a:extLst>
              </a:tr>
              <a:tr h="1112520">
                <a:tc vMerge="1">
                  <a:txBody>
                    <a:bodyPr/>
                    <a:lstStyle/>
                    <a:p>
                      <a:endParaRPr lang="es-CO"/>
                    </a:p>
                  </a:txBody>
                  <a:tcPr/>
                </a:tc>
                <a:tc>
                  <a:txBody>
                    <a:bodyPr/>
                    <a:lstStyle/>
                    <a:p>
                      <a:pPr algn="l" fontAlgn="t"/>
                      <a:r>
                        <a:rPr lang="es-CO" sz="3200" b="0" i="0" u="none" strike="noStrike">
                          <a:solidFill>
                            <a:srgbClr val="FF0000"/>
                          </a:solidFill>
                          <a:effectLst/>
                          <a:latin typeface="Calibri" panose="020F0502020204030204" pitchFamily="34" charset="0"/>
                        </a:rPr>
                        <a:t>Consolidar el Portafolio de Investigaciones del SIDAP</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1112520">
                <a:tc vMerge="1">
                  <a:txBody>
                    <a:bodyPr/>
                    <a:lstStyle/>
                    <a:p>
                      <a:endParaRPr lang="es-CO"/>
                    </a:p>
                  </a:txBody>
                  <a:tcPr/>
                </a:tc>
                <a:tc>
                  <a:txBody>
                    <a:bodyPr/>
                    <a:lstStyle/>
                    <a:p>
                      <a:pPr algn="l" fontAlgn="t"/>
                      <a:r>
                        <a:rPr lang="es-CO" sz="3200" b="0" i="0" u="none" strike="noStrike">
                          <a:solidFill>
                            <a:srgbClr val="000000"/>
                          </a:solidFill>
                          <a:effectLst/>
                          <a:latin typeface="Calibri" panose="020F0502020204030204" pitchFamily="34" charset="0"/>
                        </a:rPr>
                        <a:t>Generar Estratégias de monitorio y restauración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2"/>
                  </a:ext>
                </a:extLst>
              </a:tr>
              <a:tr h="1112520">
                <a:tc vMerge="1">
                  <a:txBody>
                    <a:bodyPr/>
                    <a:lstStyle/>
                    <a:p>
                      <a:endParaRPr lang="es-CO"/>
                    </a:p>
                  </a:txBody>
                  <a:tcPr/>
                </a:tc>
                <a:tc>
                  <a:txBody>
                    <a:bodyPr/>
                    <a:lstStyle/>
                    <a:p>
                      <a:pPr algn="l" fontAlgn="t"/>
                      <a:r>
                        <a:rPr lang="es-CO" sz="3200" b="0" i="0" u="none" strike="noStrike" dirty="0">
                          <a:solidFill>
                            <a:srgbClr val="000000"/>
                          </a:solidFill>
                          <a:effectLst/>
                          <a:latin typeface="Calibri" panose="020F0502020204030204" pitchFamily="34" charset="0"/>
                        </a:rPr>
                        <a:t>Fortalecimiento de los saberes locales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3"/>
                  </a:ext>
                </a:extLst>
              </a:tr>
            </a:tbl>
          </a:graphicData>
        </a:graphic>
      </p:graphicFrame>
      <p:sp>
        <p:nvSpPr>
          <p:cNvPr id="12" name="1 Título"/>
          <p:cNvSpPr>
            <a:spLocks noGrp="1"/>
          </p:cNvSpPr>
          <p:nvPr>
            <p:ph type="ctrTitle"/>
          </p:nvPr>
        </p:nvSpPr>
        <p:spPr>
          <a:xfrm>
            <a:off x="0" y="1178926"/>
            <a:ext cx="9143999" cy="939433"/>
          </a:xfrm>
        </p:spPr>
        <p:txBody>
          <a:bodyPr>
            <a:noAutofit/>
          </a:bodyPr>
          <a:lstStyle/>
          <a:p>
            <a:r>
              <a:rPr lang="es-ES" sz="3600" dirty="0" smtClean="0"/>
              <a:t>Plan de acción 2018 - 2020</a:t>
            </a:r>
            <a:endParaRPr lang="es-ES" sz="3600" dirty="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1" y="-740"/>
            <a:ext cx="8858256" cy="1042506"/>
          </a:xfrm>
          <a:prstGeom prst="rect">
            <a:avLst/>
          </a:prstGeom>
        </p:spPr>
      </p:pic>
    </p:spTree>
    <p:extLst>
      <p:ext uri="{BB962C8B-B14F-4D97-AF65-F5344CB8AC3E}">
        <p14:creationId xmlns:p14="http://schemas.microsoft.com/office/powerpoint/2010/main" val="1868385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026527"/>
            <a:ext cx="9143999" cy="512714"/>
          </a:xfrm>
        </p:spPr>
        <p:txBody>
          <a:bodyPr>
            <a:noAutofit/>
          </a:bodyPr>
          <a:lstStyle/>
          <a:p>
            <a:r>
              <a:rPr lang="es-ES" sz="2000" b="1" dirty="0" smtClean="0"/>
              <a:t>Construcción Colectiva del Sistema Departamental de Áreas Protegidas de Nariño</a:t>
            </a:r>
            <a:endParaRPr lang="es-ES" sz="2000" b="1" dirty="0"/>
          </a:p>
        </p:txBody>
      </p:sp>
      <p:sp>
        <p:nvSpPr>
          <p:cNvPr id="3" name="CuadroTexto 2"/>
          <p:cNvSpPr txBox="1"/>
          <p:nvPr/>
        </p:nvSpPr>
        <p:spPr>
          <a:xfrm>
            <a:off x="380999" y="1587762"/>
            <a:ext cx="8382000" cy="4062651"/>
          </a:xfrm>
          <a:prstGeom prst="rect">
            <a:avLst/>
          </a:prstGeom>
          <a:noFill/>
        </p:spPr>
        <p:txBody>
          <a:bodyPr wrap="square" rtlCol="0">
            <a:spAutoFit/>
          </a:bodyPr>
          <a:lstStyle/>
          <a:p>
            <a:pPr algn="just"/>
            <a:r>
              <a:rPr lang="es-CO" sz="2200" dirty="0" smtClean="0">
                <a:effectLst>
                  <a:outerShdw blurRad="38100" dist="38100" dir="2700000" algn="tl">
                    <a:srgbClr val="C0C0C0"/>
                  </a:outerShdw>
                </a:effectLst>
                <a:latin typeface="Calibri" panose="020F0502020204030204" pitchFamily="34" charset="0"/>
                <a:cs typeface="Arial" pitchFamily="34" charset="0"/>
              </a:rPr>
              <a:t>2019</a:t>
            </a:r>
          </a:p>
          <a:p>
            <a:pPr marL="342900" indent="-342900" algn="just">
              <a:buFont typeface="Wingdings" panose="05000000000000000000" pitchFamily="2" charset="2"/>
              <a:buChar char="ü"/>
            </a:pPr>
            <a:r>
              <a:rPr lang="es-CO" sz="2200" dirty="0" smtClean="0">
                <a:effectLst>
                  <a:outerShdw blurRad="38100" dist="38100" dir="2700000" algn="tl">
                    <a:srgbClr val="C0C0C0"/>
                  </a:outerShdw>
                </a:effectLst>
                <a:latin typeface="Calibri" panose="020F0502020204030204" pitchFamily="34" charset="0"/>
                <a:cs typeface="Arial" pitchFamily="34" charset="0"/>
              </a:rPr>
              <a:t>Convenio WWF – PNN – Gobernación de Nariño.</a:t>
            </a:r>
          </a:p>
          <a:p>
            <a:pPr algn="just"/>
            <a:endParaRPr lang="es-CO" sz="2200" dirty="0" smtClean="0">
              <a:effectLst>
                <a:outerShdw blurRad="38100" dist="38100" dir="2700000" algn="tl">
                  <a:srgbClr val="C0C0C0"/>
                </a:outerShdw>
              </a:effectLst>
              <a:latin typeface="Calibri" panose="020F0502020204030204" pitchFamily="34" charset="0"/>
              <a:cs typeface="Arial" pitchFamily="34" charset="0"/>
            </a:endParaRPr>
          </a:p>
          <a:p>
            <a:pPr marL="800100" lvl="1" indent="-342900">
              <a:buFont typeface="Wingdings" panose="05000000000000000000" pitchFamily="2" charset="2"/>
              <a:buChar char="§"/>
            </a:pPr>
            <a:r>
              <a:rPr lang="es-ES" sz="2400" dirty="0"/>
              <a:t>Apoyar la coordinación operativa del SIDAP </a:t>
            </a:r>
            <a:r>
              <a:rPr lang="es-ES" sz="2400" dirty="0" smtClean="0"/>
              <a:t>Nariño, </a:t>
            </a:r>
            <a:r>
              <a:rPr lang="es-ES" sz="2400" dirty="0"/>
              <a:t>la implementación </a:t>
            </a:r>
            <a:r>
              <a:rPr lang="es-ES" sz="2400" dirty="0" smtClean="0"/>
              <a:t>de la ordenanza y de </a:t>
            </a:r>
            <a:r>
              <a:rPr lang="es-ES" sz="2400" dirty="0"/>
              <a:t>su plan de acción.</a:t>
            </a:r>
            <a:endParaRPr lang="es-CO" sz="2400" dirty="0"/>
          </a:p>
          <a:p>
            <a:pPr marL="800100" lvl="1" indent="-342900">
              <a:buFont typeface="Wingdings" panose="05000000000000000000" pitchFamily="2" charset="2"/>
              <a:buChar char="§"/>
            </a:pPr>
            <a:r>
              <a:rPr lang="es-ES" sz="2400" dirty="0"/>
              <a:t>Apoyo a iniciativas de nuevas áreas de conservación y gestión especial de áreas étnico-territoriales incluyendo el enfoque binacional y consideraciones de cambio climático.</a:t>
            </a:r>
            <a:endParaRPr lang="es-CO" sz="2400" dirty="0"/>
          </a:p>
          <a:p>
            <a:pPr marL="800100" lvl="1" indent="-342900">
              <a:buFont typeface="Wingdings" panose="05000000000000000000" pitchFamily="2" charset="2"/>
              <a:buChar char="§"/>
            </a:pPr>
            <a:r>
              <a:rPr lang="es-ES" sz="2400" dirty="0"/>
              <a:t>Apoyo a la implementación de la estrategia de comunicación, divulgación y posicionamiento del SIDAP Nariño</a:t>
            </a:r>
            <a:r>
              <a:rPr lang="es-ES" sz="2400" dirty="0" smtClean="0"/>
              <a:t>.</a:t>
            </a:r>
            <a:endParaRPr lang="es-CO" sz="2200" dirty="0" smtClean="0">
              <a:effectLst>
                <a:outerShdw blurRad="38100" dist="38100" dir="2700000" algn="tl">
                  <a:srgbClr val="C0C0C0"/>
                </a:outerShdw>
              </a:effectLst>
              <a:latin typeface="Calibri" panose="020F0502020204030204" pitchFamily="34" charset="0"/>
              <a:cs typeface="Arial" pitchFamily="34" charset="0"/>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680" y="-705"/>
            <a:ext cx="8852159" cy="1042506"/>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2683" y="5609934"/>
            <a:ext cx="1618632" cy="1248066"/>
          </a:xfrm>
          <a:prstGeom prst="rect">
            <a:avLst/>
          </a:prstGeom>
        </p:spPr>
      </p:pic>
    </p:spTree>
    <p:extLst>
      <p:ext uri="{BB962C8B-B14F-4D97-AF65-F5344CB8AC3E}">
        <p14:creationId xmlns:p14="http://schemas.microsoft.com/office/powerpoint/2010/main" val="4144963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6457071"/>
            <a:ext cx="9150708" cy="40092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2" y="-6557"/>
            <a:ext cx="8858256" cy="1042506"/>
          </a:xfrm>
          <a:prstGeom prst="rect">
            <a:avLst/>
          </a:prstGeom>
        </p:spPr>
      </p:pic>
      <p:sp>
        <p:nvSpPr>
          <p:cNvPr id="3" name="Título 2"/>
          <p:cNvSpPr>
            <a:spLocks noGrp="1"/>
          </p:cNvSpPr>
          <p:nvPr>
            <p:ph type="ctrTitle"/>
          </p:nvPr>
        </p:nvSpPr>
        <p:spPr>
          <a:xfrm>
            <a:off x="2217420" y="797956"/>
            <a:ext cx="4709160" cy="475986"/>
          </a:xfrm>
        </p:spPr>
        <p:txBody>
          <a:bodyPr>
            <a:normAutofit/>
          </a:bodyPr>
          <a:lstStyle/>
          <a:p>
            <a:r>
              <a:rPr lang="es-CO" sz="2000" dirty="0" smtClean="0"/>
              <a:t>Convenio Gobernación, PNN, WWF 2019</a:t>
            </a:r>
            <a:endParaRPr lang="es-CO" sz="2000" dirty="0"/>
          </a:p>
        </p:txBody>
      </p:sp>
      <p:graphicFrame>
        <p:nvGraphicFramePr>
          <p:cNvPr id="4" name="Tabla 3"/>
          <p:cNvGraphicFramePr>
            <a:graphicFrameLocks noGrp="1"/>
          </p:cNvGraphicFramePr>
          <p:nvPr>
            <p:extLst>
              <p:ext uri="{D42A27DB-BD31-4B8C-83A1-F6EECF244321}">
                <p14:modId xmlns:p14="http://schemas.microsoft.com/office/powerpoint/2010/main" val="2600855325"/>
              </p:ext>
            </p:extLst>
          </p:nvPr>
        </p:nvGraphicFramePr>
        <p:xfrm>
          <a:off x="502920" y="1402080"/>
          <a:ext cx="8366760" cy="4895103"/>
        </p:xfrm>
        <a:graphic>
          <a:graphicData uri="http://schemas.openxmlformats.org/drawingml/2006/table">
            <a:tbl>
              <a:tblPr/>
              <a:tblGrid>
                <a:gridCol w="2057400">
                  <a:extLst>
                    <a:ext uri="{9D8B030D-6E8A-4147-A177-3AD203B41FA5}">
                      <a16:colId xmlns:a16="http://schemas.microsoft.com/office/drawing/2014/main" val="20000"/>
                    </a:ext>
                  </a:extLst>
                </a:gridCol>
                <a:gridCol w="6309360">
                  <a:extLst>
                    <a:ext uri="{9D8B030D-6E8A-4147-A177-3AD203B41FA5}">
                      <a16:colId xmlns:a16="http://schemas.microsoft.com/office/drawing/2014/main" val="20001"/>
                    </a:ext>
                  </a:extLst>
                </a:gridCol>
              </a:tblGrid>
              <a:tr h="480060">
                <a:tc>
                  <a:txBody>
                    <a:bodyPr/>
                    <a:lstStyle/>
                    <a:p>
                      <a:pPr algn="ctr" fontAlgn="t"/>
                      <a:r>
                        <a:rPr lang="es-CO" sz="1800" b="1" i="0" u="none" strike="noStrike">
                          <a:solidFill>
                            <a:srgbClr val="000000"/>
                          </a:solidFill>
                          <a:effectLst/>
                          <a:latin typeface="Calibri Light" panose="020F0302020204030204" pitchFamily="34" charset="0"/>
                        </a:rPr>
                        <a:t>ALCANCES DEL CONVENIO</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s-CO" sz="1800" b="1" i="0" u="none" strike="noStrike">
                          <a:solidFill>
                            <a:srgbClr val="000000"/>
                          </a:solidFill>
                          <a:effectLst/>
                          <a:latin typeface="Calibri Light" panose="020F0302020204030204" pitchFamily="34" charset="0"/>
                        </a:rPr>
                        <a:t>ACTIVIDADES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29933">
                <a:tc rowSpan="6">
                  <a:txBody>
                    <a:bodyPr/>
                    <a:lstStyle/>
                    <a:p>
                      <a:pPr algn="l" fontAlgn="t"/>
                      <a:r>
                        <a:rPr lang="es-CO" sz="1800" b="1" i="0" u="none" strike="noStrike" dirty="0">
                          <a:solidFill>
                            <a:srgbClr val="000000"/>
                          </a:solidFill>
                          <a:effectLst/>
                          <a:latin typeface="Calibri Light" panose="020F0302020204030204" pitchFamily="34" charset="0"/>
                        </a:rPr>
                        <a:t>Apoyar la coordinación operativa del SIDAP Nariño y la implementación de su plan de acción.</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t"/>
                      <a:r>
                        <a:rPr lang="es-CO" sz="1800" b="1" i="0" u="none" strike="noStrike">
                          <a:solidFill>
                            <a:srgbClr val="000000"/>
                          </a:solidFill>
                          <a:effectLst/>
                          <a:latin typeface="Calibri Light" panose="020F0302020204030204" pitchFamily="34" charset="0"/>
                        </a:rPr>
                        <a:t>Seretaria Técnica SIDAP Nariño Implementación de la Ordenanza SIDAP Nariño.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702528">
                <a:tc vMerge="1">
                  <a:txBody>
                    <a:bodyPr/>
                    <a:lstStyle/>
                    <a:p>
                      <a:endParaRPr lang="es-CO"/>
                    </a:p>
                  </a:txBody>
                  <a:tcPr/>
                </a:tc>
                <a:tc>
                  <a:txBody>
                    <a:bodyPr/>
                    <a:lstStyle/>
                    <a:p>
                      <a:pPr algn="l" fontAlgn="t"/>
                      <a:r>
                        <a:rPr lang="es-CO" sz="1800" b="1" i="0" u="none" strike="noStrike">
                          <a:solidFill>
                            <a:srgbClr val="000000"/>
                          </a:solidFill>
                          <a:effectLst/>
                          <a:latin typeface="Calibri Light" panose="020F0302020204030204" pitchFamily="34" charset="0"/>
                        </a:rPr>
                        <a:t>1 reunión de socialización SIDAP y articulación con procesos Binacionales (Hermandad Binacional - Cancilleria).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2"/>
                  </a:ext>
                </a:extLst>
              </a:tr>
              <a:tr h="1042083">
                <a:tc vMerge="1">
                  <a:txBody>
                    <a:bodyPr/>
                    <a:lstStyle/>
                    <a:p>
                      <a:endParaRPr lang="es-CO"/>
                    </a:p>
                  </a:txBody>
                  <a:tcPr/>
                </a:tc>
                <a:tc>
                  <a:txBody>
                    <a:bodyPr/>
                    <a:lstStyle/>
                    <a:p>
                      <a:pPr algn="l" fontAlgn="t"/>
                      <a:r>
                        <a:rPr lang="es-CO" sz="1800" b="1" i="0" u="none" strike="noStrike">
                          <a:solidFill>
                            <a:srgbClr val="000000"/>
                          </a:solidFill>
                          <a:effectLst/>
                          <a:latin typeface="Calibri Light" panose="020F0302020204030204" pitchFamily="34" charset="0"/>
                        </a:rPr>
                        <a:t>1 reunión con los comités técnicos/ secretarias de los subsistemas  Andes, Pacífico, Amazonia, Macizo para socialización y articulación de procesos en el marco de sus POA 2020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702528">
                <a:tc vMerge="1">
                  <a:txBody>
                    <a:bodyPr/>
                    <a:lstStyle/>
                    <a:p>
                      <a:endParaRPr lang="es-CO"/>
                    </a:p>
                  </a:txBody>
                  <a:tcPr/>
                </a:tc>
                <a:tc>
                  <a:txBody>
                    <a:bodyPr/>
                    <a:lstStyle/>
                    <a:p>
                      <a:pPr algn="l" fontAlgn="t"/>
                      <a:r>
                        <a:rPr lang="es-CO" sz="1800" b="1" i="0" u="none" strike="noStrike">
                          <a:solidFill>
                            <a:srgbClr val="000000"/>
                          </a:solidFill>
                          <a:effectLst/>
                          <a:latin typeface="Calibri Light" panose="020F0302020204030204" pitchFamily="34" charset="0"/>
                        </a:rPr>
                        <a:t>1 Asamblea general del SIDAP Nariño incluyendo participación activa de mayores, jóvenes y herederos, hombres y mujeres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4"/>
                  </a:ext>
                </a:extLst>
              </a:tr>
              <a:tr h="629933">
                <a:tc vMerge="1">
                  <a:txBody>
                    <a:bodyPr/>
                    <a:lstStyle/>
                    <a:p>
                      <a:endParaRPr lang="es-CO"/>
                    </a:p>
                  </a:txBody>
                  <a:tcPr/>
                </a:tc>
                <a:tc>
                  <a:txBody>
                    <a:bodyPr/>
                    <a:lstStyle/>
                    <a:p>
                      <a:pPr algn="l" fontAlgn="t"/>
                      <a:r>
                        <a:rPr lang="es-CO" sz="1800" b="1" i="0" u="none" strike="noStrike">
                          <a:solidFill>
                            <a:srgbClr val="000000"/>
                          </a:solidFill>
                          <a:effectLst/>
                          <a:latin typeface="Calibri Light" panose="020F0302020204030204" pitchFamily="34" charset="0"/>
                        </a:rPr>
                        <a:t>1 Encuentro de jóvenes de la conservación / herederos del planeta (Homenaje profesor Edgar Martinez.)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5"/>
                  </a:ext>
                </a:extLst>
              </a:tr>
              <a:tr h="629933">
                <a:tc vMerge="1">
                  <a:txBody>
                    <a:bodyPr/>
                    <a:lstStyle/>
                    <a:p>
                      <a:endParaRPr lang="es-CO"/>
                    </a:p>
                  </a:txBody>
                  <a:tcPr/>
                </a:tc>
                <a:tc>
                  <a:txBody>
                    <a:bodyPr/>
                    <a:lstStyle/>
                    <a:p>
                      <a:pPr algn="l" fontAlgn="t"/>
                      <a:r>
                        <a:rPr lang="es-CO" sz="1800" b="1" i="0" u="none" strike="noStrike" dirty="0">
                          <a:solidFill>
                            <a:srgbClr val="000000"/>
                          </a:solidFill>
                          <a:effectLst/>
                          <a:latin typeface="Calibri Light" panose="020F0302020204030204" pitchFamily="34" charset="0"/>
                        </a:rPr>
                        <a:t>3 Comités directivos y 4 comités técnicos seguimiento al convenio y plan de acción del SIDAP Nariño.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62758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6457071"/>
            <a:ext cx="9150708" cy="40092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2" y="-6557"/>
            <a:ext cx="8858256" cy="1042506"/>
          </a:xfrm>
          <a:prstGeom prst="rect">
            <a:avLst/>
          </a:prstGeom>
        </p:spPr>
      </p:pic>
      <p:sp>
        <p:nvSpPr>
          <p:cNvPr id="3" name="Título 2"/>
          <p:cNvSpPr>
            <a:spLocks noGrp="1"/>
          </p:cNvSpPr>
          <p:nvPr>
            <p:ph type="ctrTitle"/>
          </p:nvPr>
        </p:nvSpPr>
        <p:spPr>
          <a:xfrm>
            <a:off x="2217420" y="797956"/>
            <a:ext cx="4709160" cy="475986"/>
          </a:xfrm>
        </p:spPr>
        <p:txBody>
          <a:bodyPr>
            <a:normAutofit/>
          </a:bodyPr>
          <a:lstStyle/>
          <a:p>
            <a:r>
              <a:rPr lang="es-CO" sz="2000" dirty="0" smtClean="0"/>
              <a:t>Convenio Gobernación, PNN, WWF 2019</a:t>
            </a:r>
            <a:endParaRPr lang="es-CO" sz="2000" dirty="0"/>
          </a:p>
        </p:txBody>
      </p:sp>
      <p:graphicFrame>
        <p:nvGraphicFramePr>
          <p:cNvPr id="2" name="Tabla 1"/>
          <p:cNvGraphicFramePr>
            <a:graphicFrameLocks noGrp="1"/>
          </p:cNvGraphicFramePr>
          <p:nvPr>
            <p:extLst>
              <p:ext uri="{D42A27DB-BD31-4B8C-83A1-F6EECF244321}">
                <p14:modId xmlns:p14="http://schemas.microsoft.com/office/powerpoint/2010/main" val="3387782550"/>
              </p:ext>
            </p:extLst>
          </p:nvPr>
        </p:nvGraphicFramePr>
        <p:xfrm>
          <a:off x="142872" y="1273942"/>
          <a:ext cx="8726808" cy="5004938"/>
        </p:xfrm>
        <a:graphic>
          <a:graphicData uri="http://schemas.openxmlformats.org/drawingml/2006/table">
            <a:tbl>
              <a:tblPr/>
              <a:tblGrid>
                <a:gridCol w="1899288">
                  <a:extLst>
                    <a:ext uri="{9D8B030D-6E8A-4147-A177-3AD203B41FA5}">
                      <a16:colId xmlns:a16="http://schemas.microsoft.com/office/drawing/2014/main" val="20000"/>
                    </a:ext>
                  </a:extLst>
                </a:gridCol>
                <a:gridCol w="6827520">
                  <a:extLst>
                    <a:ext uri="{9D8B030D-6E8A-4147-A177-3AD203B41FA5}">
                      <a16:colId xmlns:a16="http://schemas.microsoft.com/office/drawing/2014/main" val="20001"/>
                    </a:ext>
                  </a:extLst>
                </a:gridCol>
              </a:tblGrid>
              <a:tr h="2056960">
                <a:tc rowSpan="3">
                  <a:txBody>
                    <a:bodyPr/>
                    <a:lstStyle/>
                    <a:p>
                      <a:pPr algn="l" fontAlgn="t"/>
                      <a:r>
                        <a:rPr lang="es-CO" sz="2000" b="1" i="0" u="none" strike="noStrike" dirty="0">
                          <a:solidFill>
                            <a:srgbClr val="000000"/>
                          </a:solidFill>
                          <a:effectLst/>
                          <a:latin typeface="Calibri Light" panose="020F0302020204030204" pitchFamily="34" charset="0"/>
                        </a:rPr>
                        <a:t>Apoyo a iniciativas de nuevas áreas de conservación y gestión especial de áreas étnico-territoriales incluyendo el enfoque binacional y consideraciones de cambio climático</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s-CO" sz="2000" b="1" i="0" u="none" strike="noStrike" dirty="0">
                          <a:solidFill>
                            <a:srgbClr val="000000"/>
                          </a:solidFill>
                          <a:effectLst/>
                          <a:latin typeface="Calibri Light" panose="020F0302020204030204" pitchFamily="34" charset="0"/>
                        </a:rPr>
                        <a:t>2 talleres de análisis de paisaje y ARCA (Análisis de Riesgos Climáticos y Capacidad de Adaptación) como aporte a la </a:t>
                      </a:r>
                      <a:r>
                        <a:rPr lang="es-CO" sz="2000" b="1" i="0" u="none" strike="noStrike" dirty="0" err="1">
                          <a:solidFill>
                            <a:srgbClr val="000000"/>
                          </a:solidFill>
                          <a:effectLst/>
                          <a:latin typeface="Calibri Light" panose="020F0302020204030204" pitchFamily="34" charset="0"/>
                        </a:rPr>
                        <a:t>inicativa</a:t>
                      </a:r>
                      <a:r>
                        <a:rPr lang="es-CO" sz="2000" b="1" i="0" u="none" strike="noStrike" dirty="0">
                          <a:solidFill>
                            <a:srgbClr val="000000"/>
                          </a:solidFill>
                          <a:effectLst/>
                          <a:latin typeface="Calibri Light" panose="020F0302020204030204" pitchFamily="34" charset="0"/>
                        </a:rPr>
                        <a:t> del corredor binacional de vida </a:t>
                      </a:r>
                      <a:r>
                        <a:rPr lang="es-CO" sz="2000" b="1" i="0" u="none" strike="noStrike" dirty="0" err="1">
                          <a:solidFill>
                            <a:srgbClr val="000000"/>
                          </a:solidFill>
                          <a:effectLst/>
                          <a:latin typeface="Calibri Light" panose="020F0302020204030204" pitchFamily="34" charset="0"/>
                        </a:rPr>
                        <a:t>Awá</a:t>
                      </a:r>
                      <a:r>
                        <a:rPr lang="es-CO" sz="2000" b="1" i="0" u="none" strike="noStrike" dirty="0">
                          <a:solidFill>
                            <a:srgbClr val="000000"/>
                          </a:solidFill>
                          <a:effectLst/>
                          <a:latin typeface="Calibri Light" panose="020F0302020204030204" pitchFamily="34" charset="0"/>
                        </a:rPr>
                        <a:t>-Pastos (San Juan de </a:t>
                      </a:r>
                      <a:r>
                        <a:rPr lang="es-CO" sz="2000" b="1" i="0" u="none" strike="noStrike" dirty="0" smtClean="0">
                          <a:solidFill>
                            <a:srgbClr val="000000"/>
                          </a:solidFill>
                          <a:effectLst/>
                          <a:latin typeface="Calibri Light" panose="020F0302020204030204" pitchFamily="34" charset="0"/>
                        </a:rPr>
                        <a:t>Mayasquer</a:t>
                      </a:r>
                      <a:r>
                        <a:rPr lang="es-CO" sz="2000" b="1" i="0" u="none" strike="noStrike" dirty="0">
                          <a:solidFill>
                            <a:srgbClr val="000000"/>
                          </a:solidFill>
                          <a:effectLst/>
                          <a:latin typeface="Calibri Light" panose="020F0302020204030204" pitchFamily="34" charset="0"/>
                        </a:rPr>
                        <a:t>) incluyendo su aporte en la gestión de la cuenca </a:t>
                      </a:r>
                      <a:r>
                        <a:rPr lang="es-CO" sz="2000" b="1" i="0" u="none" strike="noStrike" dirty="0" smtClean="0">
                          <a:solidFill>
                            <a:srgbClr val="000000"/>
                          </a:solidFill>
                          <a:effectLst/>
                          <a:latin typeface="Calibri Light" panose="020F0302020204030204" pitchFamily="34" charset="0"/>
                        </a:rPr>
                        <a:t>binacional </a:t>
                      </a:r>
                      <a:r>
                        <a:rPr lang="es-CO" sz="2000" b="1" i="0" u="none" strike="noStrike" dirty="0">
                          <a:solidFill>
                            <a:srgbClr val="000000"/>
                          </a:solidFill>
                          <a:effectLst/>
                          <a:latin typeface="Calibri Light" panose="020F0302020204030204" pitchFamily="34" charset="0"/>
                        </a:rPr>
                        <a:t>del río Mira.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0"/>
                  </a:ext>
                </a:extLst>
              </a:tr>
              <a:tr h="1765475">
                <a:tc vMerge="1">
                  <a:txBody>
                    <a:bodyPr/>
                    <a:lstStyle/>
                    <a:p>
                      <a:endParaRPr lang="es-CO"/>
                    </a:p>
                  </a:txBody>
                  <a:tcPr/>
                </a:tc>
                <a:tc>
                  <a:txBody>
                    <a:bodyPr/>
                    <a:lstStyle/>
                    <a:p>
                      <a:pPr algn="l" fontAlgn="t"/>
                      <a:r>
                        <a:rPr lang="es-CO" sz="2000" b="1" i="0" u="none" strike="noStrike">
                          <a:solidFill>
                            <a:srgbClr val="000000"/>
                          </a:solidFill>
                          <a:effectLst/>
                          <a:latin typeface="Calibri Light" panose="020F0302020204030204" pitchFamily="34" charset="0"/>
                        </a:rPr>
                        <a:t>Socialización por parte de la secretaria técnica del SIDAP Nariño de avances de la ruta de declaración y manejo de la posible nueva area de conservación en Ecosistemas  Secos del Patía en coordinación con el nivel central de PNN.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1182503">
                <a:tc vMerge="1">
                  <a:txBody>
                    <a:bodyPr/>
                    <a:lstStyle/>
                    <a:p>
                      <a:endParaRPr lang="es-CO"/>
                    </a:p>
                  </a:txBody>
                  <a:tcPr/>
                </a:tc>
                <a:tc>
                  <a:txBody>
                    <a:bodyPr/>
                    <a:lstStyle/>
                    <a:p>
                      <a:pPr algn="l" fontAlgn="t"/>
                      <a:r>
                        <a:rPr lang="es-CO" sz="2000" b="1" i="0" u="none" strike="noStrike" dirty="0">
                          <a:solidFill>
                            <a:srgbClr val="000000"/>
                          </a:solidFill>
                          <a:effectLst/>
                          <a:latin typeface="Calibri Light" panose="020F0302020204030204" pitchFamily="34" charset="0"/>
                        </a:rPr>
                        <a:t>Participación en espacios de política ambiental en cambio climático, nodo pacífico sur, mesa departamental, PIGCC </a:t>
                      </a:r>
                      <a:r>
                        <a:rPr lang="es-CO" sz="2000" b="1" i="0" u="none" strike="noStrike" dirty="0" smtClean="0">
                          <a:solidFill>
                            <a:srgbClr val="000000"/>
                          </a:solidFill>
                          <a:effectLst/>
                          <a:latin typeface="Calibri Light" panose="020F0302020204030204" pitchFamily="34" charset="0"/>
                        </a:rPr>
                        <a:t>Departamental.</a:t>
                      </a:r>
                      <a:endParaRPr lang="es-CO" sz="2000" b="1" i="0" u="none" strike="noStrike" dirty="0">
                        <a:solidFill>
                          <a:srgbClr val="000000"/>
                        </a:solidFill>
                        <a:effectLst/>
                        <a:latin typeface="Calibri Light" panose="020F03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300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67640" y="118592"/>
            <a:ext cx="8839200" cy="1039648"/>
            <a:chOff x="0" y="0"/>
            <a:chExt cx="9144000" cy="937216"/>
          </a:xfrm>
        </p:grpSpPr>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7499" y="121920"/>
              <a:ext cx="1935901" cy="558429"/>
            </a:xfrm>
            <a:prstGeom prst="rect">
              <a:avLst/>
            </a:prstGeom>
          </p:spPr>
        </p:pic>
        <p:pic>
          <p:nvPicPr>
            <p:cNvPr id="8" name="Imagen 7"/>
            <p:cNvPicPr>
              <a:picLocks noChangeAspect="1"/>
            </p:cNvPicPr>
            <p:nvPr/>
          </p:nvPicPr>
          <p:blipFill>
            <a:blip r:embed="rId3"/>
            <a:stretch>
              <a:fillRect/>
            </a:stretch>
          </p:blipFill>
          <p:spPr>
            <a:xfrm>
              <a:off x="0" y="0"/>
              <a:ext cx="2392680" cy="937216"/>
            </a:xfrm>
            <a:prstGeom prst="rect">
              <a:avLst/>
            </a:prstGeom>
          </p:spPr>
        </p:pic>
        <p:pic>
          <p:nvPicPr>
            <p:cNvPr id="9" name="Imagen 8"/>
            <p:cNvPicPr>
              <a:picLocks noChangeAspect="1"/>
            </p:cNvPicPr>
            <p:nvPr/>
          </p:nvPicPr>
          <p:blipFill>
            <a:blip r:embed="rId4"/>
            <a:stretch>
              <a:fillRect/>
            </a:stretch>
          </p:blipFill>
          <p:spPr>
            <a:xfrm>
              <a:off x="4556760" y="121920"/>
              <a:ext cx="1822998" cy="606532"/>
            </a:xfrm>
            <a:prstGeom prst="rect">
              <a:avLst/>
            </a:prstGeom>
          </p:spPr>
        </p:pic>
        <p:sp>
          <p:nvSpPr>
            <p:cNvPr id="10" name="CuadroTexto 9"/>
            <p:cNvSpPr txBox="1"/>
            <p:nvPr/>
          </p:nvSpPr>
          <p:spPr>
            <a:xfrm>
              <a:off x="6379758" y="295880"/>
              <a:ext cx="2764242" cy="338554"/>
            </a:xfrm>
            <a:prstGeom prst="rect">
              <a:avLst/>
            </a:prstGeom>
            <a:noFill/>
          </p:spPr>
          <p:txBody>
            <a:bodyPr wrap="square" rtlCol="0">
              <a:spAutoFit/>
            </a:bodyPr>
            <a:lstStyle/>
            <a:p>
              <a:pPr eaLnBrk="1" hangingPunct="1"/>
              <a:r>
                <a:rPr lang="es-CO" sz="1600" b="1" dirty="0" smtClean="0">
                  <a:solidFill>
                    <a:srgbClr val="953735"/>
                  </a:solidFill>
                  <a:effectLst>
                    <a:outerShdw blurRad="38100" dist="38100" dir="2700000" algn="tl">
                      <a:srgbClr val="C0C0C0"/>
                    </a:outerShdw>
                  </a:effectLst>
                  <a:latin typeface="Kristen ITC" pitchFamily="66" charset="0"/>
                  <a:cs typeface="Arial" pitchFamily="34" charset="0"/>
                </a:rPr>
                <a:t>ACTORES DEL SIDAP</a:t>
              </a:r>
              <a:endParaRPr lang="es-CO" sz="1600" b="1" dirty="0">
                <a:solidFill>
                  <a:srgbClr val="953735"/>
                </a:solidFill>
                <a:effectLst>
                  <a:outerShdw blurRad="38100" dist="38100" dir="2700000" algn="tl">
                    <a:srgbClr val="C0C0C0"/>
                  </a:outerShdw>
                </a:effectLst>
                <a:latin typeface="Kristen ITC" pitchFamily="66" charset="0"/>
                <a:cs typeface="Arial" pitchFamily="34" charset="0"/>
              </a:endParaRPr>
            </a:p>
          </p:txBody>
        </p:sp>
      </p:grpSp>
      <p:graphicFrame>
        <p:nvGraphicFramePr>
          <p:cNvPr id="5" name="Tabla 4"/>
          <p:cNvGraphicFramePr>
            <a:graphicFrameLocks noGrp="1"/>
          </p:cNvGraphicFramePr>
          <p:nvPr>
            <p:extLst>
              <p:ext uri="{D42A27DB-BD31-4B8C-83A1-F6EECF244321}">
                <p14:modId xmlns:p14="http://schemas.microsoft.com/office/powerpoint/2010/main" val="965631379"/>
              </p:ext>
            </p:extLst>
          </p:nvPr>
        </p:nvGraphicFramePr>
        <p:xfrm>
          <a:off x="167640" y="1264919"/>
          <a:ext cx="8686800" cy="5425440"/>
        </p:xfrm>
        <a:graphic>
          <a:graphicData uri="http://schemas.openxmlformats.org/drawingml/2006/table">
            <a:tbl>
              <a:tblPr firstRow="1" firstCol="1" bandRow="1"/>
              <a:tblGrid>
                <a:gridCol w="2223473">
                  <a:extLst>
                    <a:ext uri="{9D8B030D-6E8A-4147-A177-3AD203B41FA5}">
                      <a16:colId xmlns:a16="http://schemas.microsoft.com/office/drawing/2014/main" val="20000"/>
                    </a:ext>
                  </a:extLst>
                </a:gridCol>
                <a:gridCol w="6463327">
                  <a:extLst>
                    <a:ext uri="{9D8B030D-6E8A-4147-A177-3AD203B41FA5}">
                      <a16:colId xmlns:a16="http://schemas.microsoft.com/office/drawing/2014/main" val="20001"/>
                    </a:ext>
                  </a:extLst>
                </a:gridCol>
              </a:tblGrid>
              <a:tr h="2151888">
                <a:tc>
                  <a:txBody>
                    <a:bodyPr/>
                    <a:lstStyle/>
                    <a:p>
                      <a:pPr algn="just">
                        <a:lnSpc>
                          <a:spcPct val="115000"/>
                        </a:lnSpc>
                        <a:spcAft>
                          <a:spcPts val="1000"/>
                        </a:spcAft>
                      </a:pPr>
                      <a:r>
                        <a:rPr lang="es-ES" sz="3200" b="1" dirty="0">
                          <a:effectLst/>
                          <a:latin typeface="Arial" panose="020B0604020202020204" pitchFamily="34" charset="0"/>
                          <a:ea typeface="Calibri" panose="020F0502020204030204" pitchFamily="34" charset="0"/>
                          <a:cs typeface="Times New Roman" panose="02020603050405020304" pitchFamily="18" charset="0"/>
                        </a:rPr>
                        <a:t>1:30 – 2:30 pm</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3200">
                          <a:effectLst/>
                          <a:latin typeface="Arial" panose="020B0604020202020204" pitchFamily="34" charset="0"/>
                          <a:ea typeface="Calibri" panose="020F0502020204030204" pitchFamily="34" charset="0"/>
                          <a:cs typeface="Times New Roman" panose="02020603050405020304" pitchFamily="18" charset="0"/>
                        </a:rPr>
                        <a:t>Momento 4: Plan de Acción 2020 y priorización de acciones: corto, mediano y largo plazo.</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75944">
                <a:tc>
                  <a:txBody>
                    <a:bodyPr/>
                    <a:lstStyle/>
                    <a:p>
                      <a:pPr algn="just">
                        <a:lnSpc>
                          <a:spcPct val="115000"/>
                        </a:lnSpc>
                        <a:spcAft>
                          <a:spcPts val="1000"/>
                        </a:spcAft>
                      </a:pPr>
                      <a:r>
                        <a:rPr lang="es-ES" sz="3200" b="1">
                          <a:effectLst/>
                          <a:latin typeface="Arial" panose="020B0604020202020204" pitchFamily="34" charset="0"/>
                          <a:ea typeface="Calibri" panose="020F0502020204030204" pitchFamily="34" charset="0"/>
                          <a:cs typeface="Times New Roman" panose="02020603050405020304" pitchFamily="18" charset="0"/>
                        </a:rPr>
                        <a:t>2:30 – 3:00 pm</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3200">
                          <a:effectLst/>
                          <a:latin typeface="Arial" panose="020B0604020202020204" pitchFamily="34" charset="0"/>
                          <a:ea typeface="Calibri" panose="020F0502020204030204" pitchFamily="34" charset="0"/>
                          <a:cs typeface="Times New Roman" panose="02020603050405020304" pitchFamily="18" charset="0"/>
                        </a:rPr>
                        <a:t>Momento 5: Conclusiones de la asamblea.</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1888">
                <a:tc>
                  <a:txBody>
                    <a:bodyPr/>
                    <a:lstStyle/>
                    <a:p>
                      <a:pPr algn="just">
                        <a:lnSpc>
                          <a:spcPct val="115000"/>
                        </a:lnSpc>
                        <a:spcAft>
                          <a:spcPts val="1000"/>
                        </a:spcAft>
                      </a:pPr>
                      <a:r>
                        <a:rPr lang="es-ES" sz="3200" b="1">
                          <a:effectLst/>
                          <a:latin typeface="Arial" panose="020B0604020202020204" pitchFamily="34" charset="0"/>
                          <a:ea typeface="Calibri" panose="020F0502020204030204" pitchFamily="34" charset="0"/>
                          <a:cs typeface="Times New Roman" panose="02020603050405020304" pitchFamily="18" charset="0"/>
                        </a:rPr>
                        <a:t>3:00 – 3:15 pm</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3200" dirty="0">
                          <a:effectLst/>
                          <a:latin typeface="Arial" panose="020B0604020202020204" pitchFamily="34" charset="0"/>
                          <a:ea typeface="Calibri" panose="020F0502020204030204" pitchFamily="34" charset="0"/>
                          <a:cs typeface="Times New Roman" panose="02020603050405020304" pitchFamily="18" charset="0"/>
                        </a:rPr>
                        <a:t>Momento 6</a:t>
                      </a: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 Cierre </a:t>
                      </a:r>
                      <a:r>
                        <a:rPr lang="es-ES" sz="3200" dirty="0">
                          <a:effectLst/>
                          <a:latin typeface="Arial" panose="020B0604020202020204" pitchFamily="34" charset="0"/>
                          <a:ea typeface="Calibri" panose="020F0502020204030204" pitchFamily="34" charset="0"/>
                          <a:cs typeface="Times New Roman" panose="02020603050405020304" pitchFamily="18" charset="0"/>
                        </a:rPr>
                        <a:t>de Asamblea y regreso a sus lugares de </a:t>
                      </a: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origen.</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13233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6457071"/>
            <a:ext cx="9150708" cy="40092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2" y="-6557"/>
            <a:ext cx="8858256" cy="1042506"/>
          </a:xfrm>
          <a:prstGeom prst="rect">
            <a:avLst/>
          </a:prstGeom>
        </p:spPr>
      </p:pic>
      <p:sp>
        <p:nvSpPr>
          <p:cNvPr id="3" name="Título 2"/>
          <p:cNvSpPr>
            <a:spLocks noGrp="1"/>
          </p:cNvSpPr>
          <p:nvPr>
            <p:ph type="ctrTitle"/>
          </p:nvPr>
        </p:nvSpPr>
        <p:spPr>
          <a:xfrm>
            <a:off x="2217420" y="797956"/>
            <a:ext cx="4709160" cy="475986"/>
          </a:xfrm>
        </p:spPr>
        <p:txBody>
          <a:bodyPr>
            <a:normAutofit/>
          </a:bodyPr>
          <a:lstStyle/>
          <a:p>
            <a:r>
              <a:rPr lang="es-CO" sz="2000" dirty="0" smtClean="0"/>
              <a:t>Convenio Gobernación, PNN, WWF 2019</a:t>
            </a:r>
            <a:endParaRPr lang="es-CO" sz="2000" dirty="0"/>
          </a:p>
        </p:txBody>
      </p:sp>
      <p:graphicFrame>
        <p:nvGraphicFramePr>
          <p:cNvPr id="9" name="Objeto 8"/>
          <p:cNvGraphicFramePr>
            <a:graphicFrameLocks noChangeAspect="1"/>
          </p:cNvGraphicFramePr>
          <p:nvPr>
            <p:extLst>
              <p:ext uri="{D42A27DB-BD31-4B8C-83A1-F6EECF244321}">
                <p14:modId xmlns:p14="http://schemas.microsoft.com/office/powerpoint/2010/main" val="363590377"/>
              </p:ext>
            </p:extLst>
          </p:nvPr>
        </p:nvGraphicFramePr>
        <p:xfrm>
          <a:off x="142872" y="2308768"/>
          <a:ext cx="8911761" cy="2370865"/>
        </p:xfrm>
        <a:graphic>
          <a:graphicData uri="http://schemas.openxmlformats.org/presentationml/2006/ole">
            <mc:AlternateContent xmlns:mc="http://schemas.openxmlformats.org/markup-compatibility/2006">
              <mc:Choice xmlns:v="urn:schemas-microsoft-com:vml" Requires="v">
                <p:oleObj spid="_x0000_s3110" name="Hoja de cálculo" r:id="rId4" imgW="5048326" imgH="1343222" progId="Excel.Sheet.12">
                  <p:embed/>
                </p:oleObj>
              </mc:Choice>
              <mc:Fallback>
                <p:oleObj name="Hoja de cálculo" r:id="rId4" imgW="5048326" imgH="1343222" progId="Excel.Sheet.12">
                  <p:embed/>
                  <p:pic>
                    <p:nvPicPr>
                      <p:cNvPr id="0" name=""/>
                      <p:cNvPicPr/>
                      <p:nvPr/>
                    </p:nvPicPr>
                    <p:blipFill>
                      <a:blip r:embed="rId5"/>
                      <a:stretch>
                        <a:fillRect/>
                      </a:stretch>
                    </p:blipFill>
                    <p:spPr>
                      <a:xfrm>
                        <a:off x="142872" y="2308768"/>
                        <a:ext cx="8911761" cy="2370865"/>
                      </a:xfrm>
                      <a:prstGeom prst="rect">
                        <a:avLst/>
                      </a:prstGeom>
                    </p:spPr>
                  </p:pic>
                </p:oleObj>
              </mc:Fallback>
            </mc:AlternateContent>
          </a:graphicData>
        </a:graphic>
      </p:graphicFrame>
    </p:spTree>
    <p:extLst>
      <p:ext uri="{BB962C8B-B14F-4D97-AF65-F5344CB8AC3E}">
        <p14:creationId xmlns:p14="http://schemas.microsoft.com/office/powerpoint/2010/main" val="191584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221" y="1033253"/>
            <a:ext cx="9144000" cy="688867"/>
          </a:xfrm>
        </p:spPr>
        <p:txBody>
          <a:bodyPr>
            <a:noAutofit/>
          </a:bodyPr>
          <a:lstStyle/>
          <a:p>
            <a:pPr marL="0" indent="0" algn="ctr">
              <a:buNone/>
            </a:pPr>
            <a:r>
              <a:rPr lang="es-CO" sz="2000" b="1" dirty="0" smtClean="0"/>
              <a:t>PROCESO CONSTRUCCION AREAS PROTEGIDAS DE NARIÑO</a:t>
            </a:r>
          </a:p>
          <a:p>
            <a:pPr marL="0" indent="0" algn="ctr">
              <a:buNone/>
            </a:pPr>
            <a:r>
              <a:rPr lang="es-CO" sz="2000" b="1" dirty="0" smtClean="0"/>
              <a:t> SIDAP NARIÑO 2019</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5771"/>
            <a:ext cx="9144000" cy="1508184"/>
          </a:xfrm>
          <a:prstGeom prst="rect">
            <a:avLst/>
          </a:prstGeom>
        </p:spPr>
      </p:pic>
      <p:grpSp>
        <p:nvGrpSpPr>
          <p:cNvPr id="11" name="Grupo 10"/>
          <p:cNvGrpSpPr/>
          <p:nvPr/>
        </p:nvGrpSpPr>
        <p:grpSpPr>
          <a:xfrm>
            <a:off x="167640" y="118592"/>
            <a:ext cx="8839200" cy="1039648"/>
            <a:chOff x="0" y="0"/>
            <a:chExt cx="9144000" cy="937216"/>
          </a:xfrm>
        </p:grpSpPr>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499" y="121920"/>
              <a:ext cx="1935901" cy="558429"/>
            </a:xfrm>
            <a:prstGeom prst="rect">
              <a:avLst/>
            </a:prstGeom>
          </p:spPr>
        </p:pic>
        <p:pic>
          <p:nvPicPr>
            <p:cNvPr id="8" name="Imagen 7"/>
            <p:cNvPicPr>
              <a:picLocks noChangeAspect="1"/>
            </p:cNvPicPr>
            <p:nvPr/>
          </p:nvPicPr>
          <p:blipFill>
            <a:blip r:embed="rId4"/>
            <a:stretch>
              <a:fillRect/>
            </a:stretch>
          </p:blipFill>
          <p:spPr>
            <a:xfrm>
              <a:off x="0" y="0"/>
              <a:ext cx="2392680" cy="937216"/>
            </a:xfrm>
            <a:prstGeom prst="rect">
              <a:avLst/>
            </a:prstGeom>
          </p:spPr>
        </p:pic>
        <p:pic>
          <p:nvPicPr>
            <p:cNvPr id="9" name="Imagen 8"/>
            <p:cNvPicPr>
              <a:picLocks noChangeAspect="1"/>
            </p:cNvPicPr>
            <p:nvPr/>
          </p:nvPicPr>
          <p:blipFill>
            <a:blip r:embed="rId5"/>
            <a:stretch>
              <a:fillRect/>
            </a:stretch>
          </p:blipFill>
          <p:spPr>
            <a:xfrm>
              <a:off x="4556760" y="121920"/>
              <a:ext cx="1822998" cy="606532"/>
            </a:xfrm>
            <a:prstGeom prst="rect">
              <a:avLst/>
            </a:prstGeom>
          </p:spPr>
        </p:pic>
        <p:sp>
          <p:nvSpPr>
            <p:cNvPr id="10" name="CuadroTexto 9"/>
            <p:cNvSpPr txBox="1"/>
            <p:nvPr/>
          </p:nvSpPr>
          <p:spPr>
            <a:xfrm>
              <a:off x="6379758" y="295880"/>
              <a:ext cx="2764242" cy="338554"/>
            </a:xfrm>
            <a:prstGeom prst="rect">
              <a:avLst/>
            </a:prstGeom>
            <a:noFill/>
          </p:spPr>
          <p:txBody>
            <a:bodyPr wrap="square" rtlCol="0">
              <a:spAutoFit/>
            </a:bodyPr>
            <a:lstStyle/>
            <a:p>
              <a:pPr eaLnBrk="1" hangingPunct="1"/>
              <a:r>
                <a:rPr lang="es-CO" sz="1600" b="1" dirty="0" smtClean="0">
                  <a:solidFill>
                    <a:srgbClr val="953735"/>
                  </a:solidFill>
                  <a:effectLst>
                    <a:outerShdw blurRad="38100" dist="38100" dir="2700000" algn="tl">
                      <a:srgbClr val="C0C0C0"/>
                    </a:outerShdw>
                  </a:effectLst>
                  <a:latin typeface="Kristen ITC" pitchFamily="66" charset="0"/>
                  <a:cs typeface="Arial" pitchFamily="34" charset="0"/>
                </a:rPr>
                <a:t>ACTORES DEL SIDAP</a:t>
              </a:r>
              <a:endParaRPr lang="es-CO" sz="1600" b="1" dirty="0">
                <a:solidFill>
                  <a:srgbClr val="953735"/>
                </a:solidFill>
                <a:effectLst>
                  <a:outerShdw blurRad="38100" dist="38100" dir="2700000" algn="tl">
                    <a:srgbClr val="C0C0C0"/>
                  </a:outerShdw>
                </a:effectLst>
                <a:latin typeface="Kristen ITC" pitchFamily="66" charset="0"/>
                <a:cs typeface="Arial" pitchFamily="34" charset="0"/>
              </a:endParaRPr>
            </a:p>
          </p:txBody>
        </p:sp>
      </p:grpSp>
      <p:pic>
        <p:nvPicPr>
          <p:cNvPr id="2" name="Imagen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0750" y="3071234"/>
            <a:ext cx="2819400" cy="2178627"/>
          </a:xfrm>
          <a:prstGeom prst="rect">
            <a:avLst/>
          </a:prstGeom>
        </p:spPr>
      </p:pic>
      <p:sp>
        <p:nvSpPr>
          <p:cNvPr id="5" name="CuadroTexto 4"/>
          <p:cNvSpPr txBox="1"/>
          <p:nvPr/>
        </p:nvSpPr>
        <p:spPr>
          <a:xfrm>
            <a:off x="5068558" y="2143680"/>
            <a:ext cx="4046221" cy="3077766"/>
          </a:xfrm>
          <a:prstGeom prst="rect">
            <a:avLst/>
          </a:prstGeom>
          <a:noFill/>
        </p:spPr>
        <p:txBody>
          <a:bodyPr wrap="square" rtlCol="0">
            <a:spAutoFit/>
          </a:bodyPr>
          <a:lstStyle/>
          <a:p>
            <a:pPr algn="ctr" eaLnBrk="1" hangingPunct="1"/>
            <a:r>
              <a:rPr lang="es-CO" b="1" i="1" dirty="0" smtClean="0">
                <a:effectLst>
                  <a:outerShdw blurRad="38100" dist="38100" dir="2700000" algn="tl">
                    <a:srgbClr val="C0C0C0"/>
                  </a:outerShdw>
                </a:effectLst>
                <a:latin typeface="Kalinga" panose="020B0502040204020203" pitchFamily="34" charset="0"/>
                <a:cs typeface="Kalinga" panose="020B0502040204020203" pitchFamily="34" charset="0"/>
              </a:rPr>
              <a:t>Comité Directivo</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Gobernación de Nariño</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Parques Nacionales Naturales</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Corponariño</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WWF</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FELCA</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Grupo Terra</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Pueblo AWA La Nutria </a:t>
            </a:r>
            <a:r>
              <a:rPr lang="es-CO" sz="1600" b="1" i="1" dirty="0" err="1" smtClean="0">
                <a:effectLst>
                  <a:outerShdw blurRad="38100" dist="38100" dir="2700000" algn="tl">
                    <a:srgbClr val="C0C0C0"/>
                  </a:outerShdw>
                </a:effectLst>
                <a:latin typeface="Kalinga" panose="020B0502040204020203" pitchFamily="34" charset="0"/>
                <a:cs typeface="Kalinga" panose="020B0502040204020203" pitchFamily="34" charset="0"/>
              </a:rPr>
              <a:t>Piman</a:t>
            </a:r>
            <a:endPar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endParaRP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PNUD</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Comunidades Afro </a:t>
            </a:r>
            <a:r>
              <a:rPr lang="es-CO" sz="1600" b="1" i="1" dirty="0" err="1" smtClean="0">
                <a:effectLst>
                  <a:outerShdw blurRad="38100" dist="38100" dir="2700000" algn="tl">
                    <a:srgbClr val="C0C0C0"/>
                  </a:outerShdw>
                </a:effectLst>
                <a:latin typeface="Kalinga" panose="020B0502040204020203" pitchFamily="34" charset="0"/>
                <a:cs typeface="Kalinga" panose="020B0502040204020203" pitchFamily="34" charset="0"/>
              </a:rPr>
              <a:t>Recompas</a:t>
            </a:r>
            <a:endPar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endParaRP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Resnatur</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IIAP</a:t>
            </a:r>
            <a:endParaRPr lang="es-CO" sz="1600" b="1" i="1" dirty="0">
              <a:effectLst>
                <a:outerShdw blurRad="38100" dist="38100" dir="2700000" algn="tl">
                  <a:srgbClr val="C0C0C0"/>
                </a:outerShdw>
              </a:effectLst>
              <a:latin typeface="Kalinga" panose="020B0502040204020203" pitchFamily="34" charset="0"/>
              <a:cs typeface="Kalinga" panose="020B0502040204020203" pitchFamily="34" charset="0"/>
            </a:endParaRPr>
          </a:p>
        </p:txBody>
      </p:sp>
      <p:sp>
        <p:nvSpPr>
          <p:cNvPr id="12" name="CuadroTexto 11"/>
          <p:cNvSpPr txBox="1"/>
          <p:nvPr/>
        </p:nvSpPr>
        <p:spPr>
          <a:xfrm>
            <a:off x="471778" y="2143680"/>
            <a:ext cx="4046221" cy="1107996"/>
          </a:xfrm>
          <a:prstGeom prst="rect">
            <a:avLst/>
          </a:prstGeom>
          <a:noFill/>
        </p:spPr>
        <p:txBody>
          <a:bodyPr wrap="square" rtlCol="0">
            <a:spAutoFit/>
          </a:bodyPr>
          <a:lstStyle/>
          <a:p>
            <a:pPr algn="ctr" eaLnBrk="1" hangingPunct="1"/>
            <a:r>
              <a:rPr lang="es-CO" b="1" i="1" dirty="0" smtClean="0">
                <a:effectLst>
                  <a:outerShdw blurRad="38100" dist="38100" dir="2700000" algn="tl">
                    <a:srgbClr val="C0C0C0"/>
                  </a:outerShdw>
                </a:effectLst>
                <a:latin typeface="Kalinga" panose="020B0502040204020203" pitchFamily="34" charset="0"/>
                <a:cs typeface="Kalinga" panose="020B0502040204020203" pitchFamily="34" charset="0"/>
              </a:rPr>
              <a:t>Secretaría Técnica</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Gobernación de Nariño</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Parques Nacionales Naturales</a:t>
            </a:r>
          </a:p>
          <a:p>
            <a:pPr eaLnBrk="1" hangingPunct="1"/>
            <a:r>
              <a:rPr lang="es-CO" sz="1600" b="1" i="1" dirty="0" smtClean="0">
                <a:effectLst>
                  <a:outerShdw blurRad="38100" dist="38100" dir="2700000" algn="tl">
                    <a:srgbClr val="C0C0C0"/>
                  </a:outerShdw>
                </a:effectLst>
                <a:latin typeface="Kalinga" panose="020B0502040204020203" pitchFamily="34" charset="0"/>
                <a:cs typeface="Kalinga" panose="020B0502040204020203" pitchFamily="34" charset="0"/>
              </a:rPr>
              <a:t>Corponariño</a:t>
            </a:r>
          </a:p>
        </p:txBody>
      </p:sp>
    </p:spTree>
    <p:extLst>
      <p:ext uri="{BB962C8B-B14F-4D97-AF65-F5344CB8AC3E}">
        <p14:creationId xmlns:p14="http://schemas.microsoft.com/office/powerpoint/2010/main" val="4086611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2400" y="1009360"/>
            <a:ext cx="8909068" cy="468920"/>
          </a:xfrm>
        </p:spPr>
        <p:txBody>
          <a:bodyPr>
            <a:noAutofit/>
          </a:bodyPr>
          <a:lstStyle/>
          <a:p>
            <a:pPr algn="ctr"/>
            <a:r>
              <a:rPr lang="es-CO" sz="1800" b="1" i="1" dirty="0" smtClean="0">
                <a:solidFill>
                  <a:schemeClr val="tx1"/>
                </a:solidFill>
              </a:rPr>
              <a:t>ACUERDO DE VOLUNTADES</a:t>
            </a:r>
            <a:endParaRPr lang="es-CO" sz="1800" i="1" dirty="0">
              <a:solidFill>
                <a:schemeClr val="tx1"/>
              </a:solidFill>
            </a:endParaRPr>
          </a:p>
        </p:txBody>
      </p:sp>
      <p:sp>
        <p:nvSpPr>
          <p:cNvPr id="3" name="CuadroTexto 2"/>
          <p:cNvSpPr txBox="1"/>
          <p:nvPr/>
        </p:nvSpPr>
        <p:spPr>
          <a:xfrm>
            <a:off x="152400" y="1600200"/>
            <a:ext cx="8909068" cy="5078313"/>
          </a:xfrm>
          <a:prstGeom prst="rect">
            <a:avLst/>
          </a:prstGeom>
          <a:noFill/>
        </p:spPr>
        <p:txBody>
          <a:bodyPr wrap="square" rtlCol="0">
            <a:spAutoFit/>
          </a:bodyPr>
          <a:lstStyle/>
          <a:p>
            <a:pPr algn="just"/>
            <a:r>
              <a:rPr lang="es-CO" dirty="0">
                <a:latin typeface="Calibri" panose="020F0502020204030204" pitchFamily="34" charset="0"/>
                <a:cs typeface="Arial" pitchFamily="34" charset="0"/>
              </a:rPr>
              <a:t>En La Ciudad de San Juan de Pasto, a los 26 días del mes de Septiembre del año 2013 y en el marco del </a:t>
            </a:r>
            <a:r>
              <a:rPr lang="es-CO" b="1" i="1" dirty="0">
                <a:latin typeface="Calibri" panose="020F0502020204030204" pitchFamily="34" charset="0"/>
                <a:cs typeface="Arial" pitchFamily="34" charset="0"/>
              </a:rPr>
              <a:t>“PRIMER CONVERSATORIO SOBRE GESTION EN AREAS PROTEGIDAS Y ESTRATEGIAS COMPLEMENTARIAS DE CONSERVACION EN EL DEPARTAMENTO DE NARIÑO”</a:t>
            </a:r>
            <a:r>
              <a:rPr lang="es-CO" dirty="0">
                <a:latin typeface="Calibri" panose="020F0502020204030204" pitchFamily="34" charset="0"/>
                <a:cs typeface="Arial" pitchFamily="34" charset="0"/>
              </a:rPr>
              <a:t> convocado por Corponariño y Parques Nacionales, los abajo firmantes manifestamos nuestra intención y definimos nuestro compromiso de participar activamente en la construcción y operación del Sistema Departamental de Areas protegidas del Departamento de Nariño (nombre provisional), entendido como un espacio o instancia donde confluimos de manera voluntaria todos los actores vinculados a la gestión en áreas protegidas y estrategias de conservación complementarias, desde donde se pueda organizar, integrar, coordinar y proyectar la extensa experiencia en procesos locales y regionales de gestión relacionados hacia la definición de orientaciones, </a:t>
            </a:r>
            <a:r>
              <a:rPr lang="es-CO" dirty="0" smtClean="0">
                <a:latin typeface="Calibri" panose="020F0502020204030204" pitchFamily="34" charset="0"/>
                <a:cs typeface="Arial" pitchFamily="34" charset="0"/>
              </a:rPr>
              <a:t>recomendaciones, </a:t>
            </a:r>
            <a:r>
              <a:rPr lang="es-CO" dirty="0">
                <a:latin typeface="Calibri" panose="020F0502020204030204" pitchFamily="34" charset="0"/>
                <a:cs typeface="Arial" pitchFamily="34" charset="0"/>
              </a:rPr>
              <a:t>sobre estrategias, prioridades y metas de conservación, investigación, determinantes ambientales, ecosistemas estratégicos y nuevas áreas, entre otros, a partir de acuerdos integrales que incidan en el Ordenamiento Ambiental del Territorio y como aporte a los propósitos del Sistema Nacional de Areas Protegidas de Colombia – SINAP</a:t>
            </a:r>
            <a:r>
              <a:rPr lang="es-CO" dirty="0" smtClean="0">
                <a:latin typeface="Calibri" panose="020F0502020204030204" pitchFamily="34" charset="0"/>
                <a:cs typeface="Arial" pitchFamily="34" charset="0"/>
              </a:rPr>
              <a:t>.</a:t>
            </a:r>
          </a:p>
          <a:p>
            <a:pPr algn="just"/>
            <a:r>
              <a:rPr lang="es-CO" dirty="0">
                <a:latin typeface="Calibri" panose="020F0502020204030204" pitchFamily="34" charset="0"/>
                <a:cs typeface="Arial" pitchFamily="34" charset="0"/>
              </a:rPr>
              <a:t/>
            </a:r>
            <a:br>
              <a:rPr lang="es-CO" dirty="0">
                <a:latin typeface="Calibri" panose="020F0502020204030204" pitchFamily="34" charset="0"/>
                <a:cs typeface="Arial" pitchFamily="34" charset="0"/>
              </a:rPr>
            </a:br>
            <a:r>
              <a:rPr lang="es-CO" dirty="0">
                <a:latin typeface="Calibri" panose="020F0502020204030204" pitchFamily="34" charset="0"/>
                <a:cs typeface="Arial" pitchFamily="34" charset="0"/>
              </a:rPr>
              <a:t>A este acuerdo podrán unirse de manera voluntaria y posterior, otros actores interesados, que cumplan y tengan interés con lo antes descrito.</a:t>
            </a:r>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68" y="9807"/>
            <a:ext cx="8846063" cy="1042506"/>
          </a:xfrm>
          <a:prstGeom prst="rect">
            <a:avLst/>
          </a:prstGeom>
        </p:spPr>
      </p:pic>
    </p:spTree>
    <p:extLst>
      <p:ext uri="{BB962C8B-B14F-4D97-AF65-F5344CB8AC3E}">
        <p14:creationId xmlns:p14="http://schemas.microsoft.com/office/powerpoint/2010/main" val="1016794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68" y="55561"/>
            <a:ext cx="8846063" cy="1042506"/>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848712151"/>
              </p:ext>
            </p:extLst>
          </p:nvPr>
        </p:nvGraphicFramePr>
        <p:xfrm>
          <a:off x="408048" y="1504702"/>
          <a:ext cx="3979871" cy="4957058"/>
        </p:xfrm>
        <a:graphic>
          <a:graphicData uri="http://schemas.openxmlformats.org/drawingml/2006/table">
            <a:tbl>
              <a:tblPr firstRow="1" firstCol="1" bandRow="1">
                <a:tableStyleId>{5C22544A-7EE6-4342-B048-85BDC9FD1C3A}</a:tableStyleId>
              </a:tblPr>
              <a:tblGrid>
                <a:gridCol w="3979871">
                  <a:extLst>
                    <a:ext uri="{9D8B030D-6E8A-4147-A177-3AD203B41FA5}">
                      <a16:colId xmlns:a16="http://schemas.microsoft.com/office/drawing/2014/main" val="20000"/>
                    </a:ext>
                  </a:extLst>
                </a:gridCol>
              </a:tblGrid>
              <a:tr h="412947">
                <a:tc>
                  <a:txBody>
                    <a:bodyPr/>
                    <a:lstStyle/>
                    <a:p>
                      <a:pPr>
                        <a:spcAft>
                          <a:spcPts val="0"/>
                        </a:spcAft>
                      </a:pPr>
                      <a:r>
                        <a:rPr lang="es-CO" sz="1400" dirty="0">
                          <a:effectLst/>
                        </a:rPr>
                        <a:t>Procuraduría Ambiental Delegada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2947">
                <a:tc>
                  <a:txBody>
                    <a:bodyPr/>
                    <a:lstStyle/>
                    <a:p>
                      <a:pPr>
                        <a:spcAft>
                          <a:spcPts val="0"/>
                        </a:spcAft>
                      </a:pPr>
                      <a:r>
                        <a:rPr lang="es-CO" sz="1400" dirty="0">
                          <a:effectLst/>
                        </a:rPr>
                        <a:t>Reserva Privadas </a:t>
                      </a:r>
                      <a:r>
                        <a:rPr lang="es-CO" sz="1400" dirty="0" smtClean="0">
                          <a:effectLst/>
                        </a:rPr>
                        <a:t>Tierrandina </a:t>
                      </a:r>
                    </a:p>
                    <a:p>
                      <a:pPr>
                        <a:spcAft>
                          <a:spcPts val="0"/>
                        </a:spcAft>
                      </a:pPr>
                      <a:r>
                        <a:rPr lang="es-CO" sz="1400" dirty="0" smtClean="0">
                          <a:effectLst/>
                          <a:latin typeface="Calibri" panose="020F0502020204030204" pitchFamily="34" charset="0"/>
                          <a:ea typeface="Calibri" panose="020F0502020204030204" pitchFamily="34" charset="0"/>
                          <a:cs typeface="Times New Roman" panose="02020603050405020304" pitchFamily="18" charset="0"/>
                        </a:rPr>
                        <a:t>Reservas Privadas ZFA SFF Galeras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6474">
                <a:tc>
                  <a:txBody>
                    <a:bodyPr/>
                    <a:lstStyle/>
                    <a:p>
                      <a:pPr>
                        <a:spcAft>
                          <a:spcPts val="0"/>
                        </a:spcAft>
                      </a:pPr>
                      <a:r>
                        <a:rPr lang="es-CO" sz="1400">
                          <a:effectLst/>
                        </a:rPr>
                        <a:t>Asociación El Progreso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06474">
                <a:tc>
                  <a:txBody>
                    <a:bodyPr/>
                    <a:lstStyle/>
                    <a:p>
                      <a:pPr>
                        <a:spcAft>
                          <a:spcPts val="0"/>
                        </a:spcAft>
                      </a:pPr>
                      <a:r>
                        <a:rPr lang="es-CO" sz="1400">
                          <a:effectLst/>
                        </a:rPr>
                        <a:t>Asociación Distrito de Riego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06474">
                <a:tc>
                  <a:txBody>
                    <a:bodyPr/>
                    <a:lstStyle/>
                    <a:p>
                      <a:pPr>
                        <a:spcAft>
                          <a:spcPts val="0"/>
                        </a:spcAft>
                      </a:pPr>
                      <a:r>
                        <a:rPr lang="es-CO" sz="1400">
                          <a:effectLst/>
                        </a:rPr>
                        <a:t>RNSC El Refugio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76911">
                <a:tc>
                  <a:txBody>
                    <a:bodyPr/>
                    <a:lstStyle/>
                    <a:p>
                      <a:pPr>
                        <a:spcAft>
                          <a:spcPts val="0"/>
                        </a:spcAft>
                      </a:pPr>
                      <a:r>
                        <a:rPr lang="es-CO" sz="1400" dirty="0">
                          <a:effectLst/>
                        </a:rPr>
                        <a:t>Asociación para el Desarrollo Campesino – ADC</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06474">
                <a:tc>
                  <a:txBody>
                    <a:bodyPr/>
                    <a:lstStyle/>
                    <a:p>
                      <a:pPr>
                        <a:spcAft>
                          <a:spcPts val="0"/>
                        </a:spcAft>
                      </a:pPr>
                      <a:r>
                        <a:rPr lang="es-CO" sz="1400" dirty="0">
                          <a:effectLst/>
                        </a:rPr>
                        <a:t>Asociación GAICA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06474">
                <a:tc>
                  <a:txBody>
                    <a:bodyPr/>
                    <a:lstStyle/>
                    <a:p>
                      <a:pPr>
                        <a:spcAft>
                          <a:spcPts val="0"/>
                        </a:spcAft>
                      </a:pPr>
                      <a:r>
                        <a:rPr lang="es-CO" sz="1400">
                          <a:effectLst/>
                        </a:rPr>
                        <a:t>MAVD</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06474">
                <a:tc>
                  <a:txBody>
                    <a:bodyPr/>
                    <a:lstStyle/>
                    <a:p>
                      <a:pPr>
                        <a:spcAft>
                          <a:spcPts val="0"/>
                        </a:spcAft>
                      </a:pPr>
                      <a:r>
                        <a:rPr lang="es-CO" sz="1400" dirty="0">
                          <a:effectLst/>
                        </a:rPr>
                        <a:t>Prohumedales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06474">
                <a:tc>
                  <a:txBody>
                    <a:bodyPr/>
                    <a:lstStyle/>
                    <a:p>
                      <a:pPr>
                        <a:spcAft>
                          <a:spcPts val="0"/>
                        </a:spcAft>
                      </a:pPr>
                      <a:r>
                        <a:rPr lang="es-CO" sz="1400">
                          <a:effectLst/>
                        </a:rPr>
                        <a:t>Fundación Mayunka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06474">
                <a:tc>
                  <a:txBody>
                    <a:bodyPr/>
                    <a:lstStyle/>
                    <a:p>
                      <a:pPr>
                        <a:spcAft>
                          <a:spcPts val="0"/>
                        </a:spcAft>
                      </a:pPr>
                      <a:r>
                        <a:rPr lang="es-CO" sz="1400">
                          <a:effectLst/>
                        </a:rPr>
                        <a:t>RNSC Los Rayos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06474">
                <a:tc>
                  <a:txBody>
                    <a:bodyPr/>
                    <a:lstStyle/>
                    <a:p>
                      <a:pPr>
                        <a:spcAft>
                          <a:spcPts val="0"/>
                        </a:spcAft>
                      </a:pPr>
                      <a:r>
                        <a:rPr lang="es-CO" sz="1400">
                          <a:effectLst/>
                        </a:rPr>
                        <a:t>CTI – Fiscalía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06474">
                <a:tc>
                  <a:txBody>
                    <a:bodyPr/>
                    <a:lstStyle/>
                    <a:p>
                      <a:pPr>
                        <a:spcAft>
                          <a:spcPts val="0"/>
                        </a:spcAft>
                      </a:pPr>
                      <a:r>
                        <a:rPr lang="es-CO" sz="1400">
                          <a:effectLst/>
                        </a:rPr>
                        <a:t>Alcaldía de Pasto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06474">
                <a:tc>
                  <a:txBody>
                    <a:bodyPr/>
                    <a:lstStyle/>
                    <a:p>
                      <a:pPr>
                        <a:spcAft>
                          <a:spcPts val="0"/>
                        </a:spcAft>
                      </a:pPr>
                      <a:r>
                        <a:rPr lang="es-CO" sz="1400">
                          <a:effectLst/>
                        </a:rPr>
                        <a:t>Gobernación de Nariño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06474">
                <a:tc>
                  <a:txBody>
                    <a:bodyPr/>
                    <a:lstStyle/>
                    <a:p>
                      <a:pPr>
                        <a:spcAft>
                          <a:spcPts val="0"/>
                        </a:spcAft>
                      </a:pPr>
                      <a:r>
                        <a:rPr lang="es-CO" sz="1400">
                          <a:effectLst/>
                        </a:rPr>
                        <a:t>UNIPA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06474">
                <a:tc>
                  <a:txBody>
                    <a:bodyPr/>
                    <a:lstStyle/>
                    <a:p>
                      <a:pPr>
                        <a:spcAft>
                          <a:spcPts val="0"/>
                        </a:spcAft>
                      </a:pPr>
                      <a:r>
                        <a:rPr lang="es-CO" sz="1400">
                          <a:effectLst/>
                        </a:rPr>
                        <a:t>Pueblo AWA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06474">
                <a:tc>
                  <a:txBody>
                    <a:bodyPr/>
                    <a:lstStyle/>
                    <a:p>
                      <a:pPr>
                        <a:spcAft>
                          <a:spcPts val="0"/>
                        </a:spcAft>
                      </a:pPr>
                      <a:r>
                        <a:rPr lang="es-CO" sz="1400">
                          <a:effectLst/>
                        </a:rPr>
                        <a:t>Corponariño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06474">
                <a:tc>
                  <a:txBody>
                    <a:bodyPr/>
                    <a:lstStyle/>
                    <a:p>
                      <a:pPr>
                        <a:spcAft>
                          <a:spcPts val="0"/>
                        </a:spcAft>
                      </a:pPr>
                      <a:r>
                        <a:rPr lang="es-CO" sz="1400">
                          <a:effectLst/>
                        </a:rPr>
                        <a:t>PNN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06474">
                <a:tc>
                  <a:txBody>
                    <a:bodyPr/>
                    <a:lstStyle/>
                    <a:p>
                      <a:pPr>
                        <a:spcAft>
                          <a:spcPts val="0"/>
                        </a:spcAft>
                      </a:pPr>
                      <a:r>
                        <a:rPr lang="es-CO" sz="1400">
                          <a:effectLst/>
                        </a:rPr>
                        <a:t>Resnatur</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152400">
                <a:tc>
                  <a:txBody>
                    <a:bodyPr/>
                    <a:lstStyle/>
                    <a:p>
                      <a:pPr>
                        <a:spcAft>
                          <a:spcPts val="0"/>
                        </a:spcAft>
                      </a:pPr>
                      <a:r>
                        <a:rPr lang="es-CO" sz="1400" dirty="0">
                          <a:effectLst/>
                        </a:rPr>
                        <a:t>Institución Educativa Los Andes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r h="206474">
                <a:tc>
                  <a:txBody>
                    <a:bodyPr/>
                    <a:lstStyle/>
                    <a:p>
                      <a:pPr>
                        <a:spcAft>
                          <a:spcPts val="0"/>
                        </a:spcAft>
                      </a:pPr>
                      <a:r>
                        <a:rPr lang="es-CO" sz="1400" dirty="0">
                          <a:effectLst/>
                        </a:rPr>
                        <a:t>WWF</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0"/>
                  </a:ext>
                </a:extLst>
              </a:tr>
            </a:tbl>
          </a:graphicData>
        </a:graphic>
      </p:graphicFrame>
      <p:graphicFrame>
        <p:nvGraphicFramePr>
          <p:cNvPr id="5" name="Tabla 4"/>
          <p:cNvGraphicFramePr>
            <a:graphicFrameLocks noGrp="1"/>
          </p:cNvGraphicFramePr>
          <p:nvPr>
            <p:extLst/>
          </p:nvPr>
        </p:nvGraphicFramePr>
        <p:xfrm>
          <a:off x="4966630" y="1291344"/>
          <a:ext cx="3903049" cy="5485381"/>
        </p:xfrm>
        <a:graphic>
          <a:graphicData uri="http://schemas.openxmlformats.org/drawingml/2006/table">
            <a:tbl>
              <a:tblPr firstRow="1" firstCol="1" bandRow="1">
                <a:tableStyleId>{5C22544A-7EE6-4342-B048-85BDC9FD1C3A}</a:tableStyleId>
              </a:tblPr>
              <a:tblGrid>
                <a:gridCol w="3903049">
                  <a:extLst>
                    <a:ext uri="{9D8B030D-6E8A-4147-A177-3AD203B41FA5}">
                      <a16:colId xmlns:a16="http://schemas.microsoft.com/office/drawing/2014/main" val="20000"/>
                    </a:ext>
                  </a:extLst>
                </a:gridCol>
              </a:tblGrid>
              <a:tr h="313918">
                <a:tc>
                  <a:txBody>
                    <a:bodyPr/>
                    <a:lstStyle/>
                    <a:p>
                      <a:pPr>
                        <a:spcAft>
                          <a:spcPts val="0"/>
                        </a:spcAft>
                      </a:pPr>
                      <a:r>
                        <a:rPr lang="es-CO" sz="1400" dirty="0">
                          <a:effectLst/>
                        </a:rPr>
                        <a:t>PNUD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3918">
                <a:tc>
                  <a:txBody>
                    <a:bodyPr/>
                    <a:lstStyle/>
                    <a:p>
                      <a:pPr>
                        <a:spcAft>
                          <a:spcPts val="0"/>
                        </a:spcAft>
                      </a:pPr>
                      <a:r>
                        <a:rPr lang="es-CO" sz="1400">
                          <a:effectLst/>
                        </a:rPr>
                        <a:t>FELCA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2693">
                <a:tc>
                  <a:txBody>
                    <a:bodyPr/>
                    <a:lstStyle/>
                    <a:p>
                      <a:pPr>
                        <a:spcAft>
                          <a:spcPts val="0"/>
                        </a:spcAft>
                      </a:pPr>
                      <a:r>
                        <a:rPr lang="es-CO" sz="1400">
                          <a:effectLst/>
                        </a:rPr>
                        <a:t>Grupo Terra Universidad de Nariño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3918">
                <a:tc>
                  <a:txBody>
                    <a:bodyPr/>
                    <a:lstStyle/>
                    <a:p>
                      <a:pPr>
                        <a:spcAft>
                          <a:spcPts val="0"/>
                        </a:spcAft>
                      </a:pPr>
                      <a:r>
                        <a:rPr lang="es-CO" sz="1400" dirty="0">
                          <a:effectLst/>
                        </a:rPr>
                        <a:t>Empopasto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3918">
                <a:tc>
                  <a:txBody>
                    <a:bodyPr/>
                    <a:lstStyle/>
                    <a:p>
                      <a:pPr>
                        <a:spcAft>
                          <a:spcPts val="0"/>
                        </a:spcAft>
                      </a:pPr>
                      <a:r>
                        <a:rPr lang="es-CO" sz="1400">
                          <a:effectLst/>
                        </a:rPr>
                        <a:t>Suyusama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3918">
                <a:tc>
                  <a:txBody>
                    <a:bodyPr/>
                    <a:lstStyle/>
                    <a:p>
                      <a:pPr>
                        <a:spcAft>
                          <a:spcPts val="0"/>
                        </a:spcAft>
                      </a:pPr>
                      <a:r>
                        <a:rPr lang="es-CO" sz="1400">
                          <a:effectLst/>
                        </a:rPr>
                        <a:t>TNC</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13918">
                <a:tc>
                  <a:txBody>
                    <a:bodyPr/>
                    <a:lstStyle/>
                    <a:p>
                      <a:pPr>
                        <a:spcAft>
                          <a:spcPts val="0"/>
                        </a:spcAft>
                      </a:pPr>
                      <a:r>
                        <a:rPr lang="es-CO" sz="1400">
                          <a:effectLst/>
                        </a:rPr>
                        <a:t>Corpomiramontes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13918">
                <a:tc>
                  <a:txBody>
                    <a:bodyPr/>
                    <a:lstStyle/>
                    <a:p>
                      <a:pPr>
                        <a:spcAft>
                          <a:spcPts val="0"/>
                        </a:spcAft>
                      </a:pPr>
                      <a:r>
                        <a:rPr lang="es-CO" sz="1400" dirty="0">
                          <a:effectLst/>
                        </a:rPr>
                        <a:t>IIAP</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13918">
                <a:tc>
                  <a:txBody>
                    <a:bodyPr/>
                    <a:lstStyle/>
                    <a:p>
                      <a:pPr>
                        <a:spcAft>
                          <a:spcPts val="0"/>
                        </a:spcAft>
                      </a:pPr>
                      <a:r>
                        <a:rPr lang="es-CO" sz="1400">
                          <a:effectLst/>
                        </a:rPr>
                        <a:t>Recompas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13918">
                <a:tc>
                  <a:txBody>
                    <a:bodyPr/>
                    <a:lstStyle/>
                    <a:p>
                      <a:pPr>
                        <a:spcAft>
                          <a:spcPts val="0"/>
                        </a:spcAft>
                      </a:pPr>
                      <a:r>
                        <a:rPr lang="es-CO" sz="1400">
                          <a:effectLst/>
                        </a:rPr>
                        <a:t>RN La Nutria – Pimán AWA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13918">
                <a:tc>
                  <a:txBody>
                    <a:bodyPr/>
                    <a:lstStyle/>
                    <a:p>
                      <a:pPr>
                        <a:spcAft>
                          <a:spcPts val="0"/>
                        </a:spcAft>
                      </a:pPr>
                      <a:r>
                        <a:rPr lang="es-CO" sz="1400">
                          <a:effectLst/>
                        </a:rPr>
                        <a:t>Asoyarcocha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13918">
                <a:tc>
                  <a:txBody>
                    <a:bodyPr/>
                    <a:lstStyle/>
                    <a:p>
                      <a:pPr>
                        <a:spcAft>
                          <a:spcPts val="0"/>
                        </a:spcAft>
                      </a:pPr>
                      <a:r>
                        <a:rPr lang="es-CO" sz="1400">
                          <a:effectLst/>
                        </a:rPr>
                        <a:t>Cabildo Indígena Quillacinga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13918">
                <a:tc>
                  <a:txBody>
                    <a:bodyPr/>
                    <a:lstStyle/>
                    <a:p>
                      <a:pPr>
                        <a:spcAft>
                          <a:spcPts val="0"/>
                        </a:spcAft>
                      </a:pPr>
                      <a:r>
                        <a:rPr lang="es-CO" sz="1400">
                          <a:effectLst/>
                        </a:rPr>
                        <a:t>Pueblo de los Pastos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13918">
                <a:tc>
                  <a:txBody>
                    <a:bodyPr/>
                    <a:lstStyle/>
                    <a:p>
                      <a:pPr>
                        <a:spcAft>
                          <a:spcPts val="0"/>
                        </a:spcAft>
                      </a:pPr>
                      <a:r>
                        <a:rPr lang="es-CO" sz="1400">
                          <a:effectLst/>
                        </a:rPr>
                        <a:t>IGAC</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13918">
                <a:tc>
                  <a:txBody>
                    <a:bodyPr/>
                    <a:lstStyle/>
                    <a:p>
                      <a:pPr>
                        <a:spcAft>
                          <a:spcPts val="0"/>
                        </a:spcAft>
                      </a:pPr>
                      <a:r>
                        <a:rPr lang="es-CO" sz="1400">
                          <a:effectLst/>
                        </a:rPr>
                        <a:t>RNSC Biotopo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313918">
                <a:tc>
                  <a:txBody>
                    <a:bodyPr/>
                    <a:lstStyle/>
                    <a:p>
                      <a:pPr>
                        <a:spcAft>
                          <a:spcPts val="0"/>
                        </a:spcAft>
                      </a:pPr>
                      <a:r>
                        <a:rPr lang="es-CO" sz="1400">
                          <a:effectLst/>
                        </a:rPr>
                        <a:t>RNSC Guayacanes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313918">
                <a:tc>
                  <a:txBody>
                    <a:bodyPr/>
                    <a:lstStyle/>
                    <a:p>
                      <a:pPr>
                        <a:spcAft>
                          <a:spcPts val="0"/>
                        </a:spcAft>
                      </a:pPr>
                      <a:r>
                        <a:rPr lang="es-CO" sz="1400" dirty="0">
                          <a:effectLst/>
                        </a:rPr>
                        <a:t>SIRAP Macizo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bl>
          </a:graphicData>
        </a:graphic>
      </p:graphicFrame>
      <p:sp>
        <p:nvSpPr>
          <p:cNvPr id="6" name="2 Subtítulo"/>
          <p:cNvSpPr txBox="1">
            <a:spLocks/>
          </p:cNvSpPr>
          <p:nvPr/>
        </p:nvSpPr>
        <p:spPr>
          <a:xfrm>
            <a:off x="1554480" y="932642"/>
            <a:ext cx="5852160" cy="3308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CO" sz="1800" b="1" dirty="0" smtClean="0">
                <a:solidFill>
                  <a:schemeClr val="tx1"/>
                </a:solidFill>
              </a:rPr>
              <a:t>ACTORES PARTICIPANDO EN EL SIDAP Nariño 2013 - 2019</a:t>
            </a:r>
          </a:p>
        </p:txBody>
      </p:sp>
    </p:spTree>
    <p:extLst>
      <p:ext uri="{BB962C8B-B14F-4D97-AF65-F5344CB8AC3E}">
        <p14:creationId xmlns:p14="http://schemas.microsoft.com/office/powerpoint/2010/main" val="818619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02567" y="937590"/>
            <a:ext cx="4010602" cy="504056"/>
          </a:xfrm>
        </p:spPr>
        <p:txBody>
          <a:bodyPr>
            <a:noAutofit/>
          </a:bodyPr>
          <a:lstStyle/>
          <a:p>
            <a:r>
              <a:rPr lang="es-CO" sz="2000" b="1" dirty="0" smtClean="0">
                <a:solidFill>
                  <a:schemeClr val="tx1"/>
                </a:solidFill>
              </a:rPr>
              <a:t>PROCESO DEFINICION CONCEPTUAL</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819" y="1652468"/>
            <a:ext cx="3872871" cy="1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9331" y="5821760"/>
            <a:ext cx="1242806" cy="9326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712" y="3496444"/>
            <a:ext cx="1728192" cy="967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6355" y="5345094"/>
            <a:ext cx="1686701" cy="138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504" y="3487296"/>
            <a:ext cx="1656184" cy="160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154753" y="4735320"/>
            <a:ext cx="1077938" cy="260094"/>
          </a:xfrm>
          <a:prstGeom prst="rect">
            <a:avLst/>
          </a:prstGeom>
          <a:noFill/>
        </p:spPr>
        <p:txBody>
          <a:bodyPr wrap="square" rtlCol="0">
            <a:spAutoFit/>
          </a:bodyPr>
          <a:lstStyle/>
          <a:p>
            <a:r>
              <a:rPr lang="es-CO" b="1" dirty="0" smtClean="0">
                <a:solidFill>
                  <a:schemeClr val="bg1"/>
                </a:solidFill>
              </a:rPr>
              <a:t>DEBER  SER</a:t>
            </a:r>
            <a:endParaRPr lang="es-ES" b="1" dirty="0">
              <a:solidFill>
                <a:schemeClr val="bg1"/>
              </a:solidFill>
            </a:endParaRPr>
          </a:p>
        </p:txBody>
      </p:sp>
      <p:pic>
        <p:nvPicPr>
          <p:cNvPr id="4101" name="Picture 5"/>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5000"/>
                    </a14:imgEffect>
                    <a14:imgEffect>
                      <a14:colorTemperature colorTemp="10755"/>
                    </a14:imgEffect>
                    <a14:imgEffect>
                      <a14:saturation sat="360000"/>
                    </a14:imgEffect>
                    <a14:imgEffect>
                      <a14:brightnessContrast bright="2000" contrast="52000"/>
                    </a14:imgEffect>
                  </a14:imgLayer>
                </a14:imgProps>
              </a:ext>
              <a:ext uri="{28A0092B-C50C-407E-A947-70E740481C1C}">
                <a14:useLocalDpi xmlns:a14="http://schemas.microsoft.com/office/drawing/2010/main"/>
              </a:ext>
            </a:extLst>
          </a:blip>
          <a:srcRect/>
          <a:stretch>
            <a:fillRect/>
          </a:stretch>
        </p:blipFill>
        <p:spPr bwMode="auto">
          <a:xfrm>
            <a:off x="3599331" y="1471532"/>
            <a:ext cx="5827676" cy="514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33778" y="4571870"/>
            <a:ext cx="1654566" cy="103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837" y="-49172"/>
            <a:ext cx="8846063" cy="1042506"/>
          </a:xfrm>
          <a:prstGeom prst="rect">
            <a:avLst/>
          </a:prstGeom>
        </p:spPr>
      </p:pic>
      <p:pic>
        <p:nvPicPr>
          <p:cNvPr id="4" name="Imagen 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69339" y="5693914"/>
            <a:ext cx="1475926" cy="1137693"/>
          </a:xfrm>
          <a:prstGeom prst="rect">
            <a:avLst/>
          </a:prstGeom>
        </p:spPr>
      </p:pic>
    </p:spTree>
    <p:extLst>
      <p:ext uri="{BB962C8B-B14F-4D97-AF65-F5344CB8AC3E}">
        <p14:creationId xmlns:p14="http://schemas.microsoft.com/office/powerpoint/2010/main" val="178300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CEPTO ARTICULACION"/>
          <p:cNvSpPr>
            <a:spLocks noGrp="1"/>
          </p:cNvSpPr>
          <p:nvPr>
            <p:ph type="title"/>
          </p:nvPr>
        </p:nvSpPr>
        <p:spPr>
          <a:xfrm>
            <a:off x="256739" y="1268731"/>
            <a:ext cx="260252" cy="4262511"/>
          </a:xfrm>
        </p:spPr>
        <p:txBody>
          <a:bodyPr vert="vert270">
            <a:noAutofit/>
          </a:bodyPr>
          <a:lstStyle/>
          <a:p>
            <a:pPr algn="l" eaLnBrk="1" hangingPunct="1"/>
            <a:r>
              <a:rPr lang="es-CO" sz="2400" dirty="0">
                <a:latin typeface="Arial Rounded MT Bold" pitchFamily="34" charset="0"/>
                <a:ea typeface="ＭＳ Ｐゴシック" pitchFamily="34" charset="-128"/>
              </a:rPr>
              <a:t>El concepto de articulación</a:t>
            </a:r>
            <a:br>
              <a:rPr lang="es-CO" sz="2400" dirty="0">
                <a:latin typeface="Arial Rounded MT Bold" pitchFamily="34" charset="0"/>
                <a:ea typeface="ＭＳ Ｐゴシック" pitchFamily="34" charset="-128"/>
              </a:rPr>
            </a:br>
            <a:r>
              <a:rPr lang="es-CO" sz="2400" dirty="0">
                <a:latin typeface="Arial Rounded MT Bold" pitchFamily="34" charset="0"/>
                <a:ea typeface="ＭＳ Ｐゴシック" pitchFamily="34" charset="-128"/>
              </a:rPr>
              <a:t>SIDAP Nariño y Binacional</a:t>
            </a:r>
          </a:p>
        </p:txBody>
      </p:sp>
      <p:sp>
        <p:nvSpPr>
          <p:cNvPr id="21" name="MOSAICOS"/>
          <p:cNvSpPr txBox="1"/>
          <p:nvPr/>
        </p:nvSpPr>
        <p:spPr>
          <a:xfrm>
            <a:off x="8534622" y="1805399"/>
            <a:ext cx="507831" cy="3171702"/>
          </a:xfrm>
          <a:prstGeom prst="rect">
            <a:avLst/>
          </a:prstGeom>
          <a:noFill/>
        </p:spPr>
        <p:txBody>
          <a:bodyPr vert="vert270"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342900" eaLnBrk="1" hangingPunct="1"/>
            <a:r>
              <a:rPr lang="ja-JP" altLang="es-CO" sz="1500" b="1" dirty="0">
                <a:solidFill>
                  <a:srgbClr val="953735"/>
                </a:solidFill>
                <a:effectLst>
                  <a:outerShdw blurRad="38100" dist="38100" dir="2700000" algn="tl">
                    <a:srgbClr val="C0C0C0"/>
                  </a:outerShdw>
                </a:effectLst>
                <a:latin typeface="Kristen ITC" pitchFamily="66" charset="0"/>
                <a:cs typeface="Arial" pitchFamily="34" charset="0"/>
              </a:rPr>
              <a:t>“</a:t>
            </a:r>
            <a:r>
              <a:rPr lang="es-CO" altLang="ja-JP" sz="1500" b="1" dirty="0">
                <a:solidFill>
                  <a:srgbClr val="953735"/>
                </a:solidFill>
                <a:effectLst>
                  <a:outerShdw blurRad="38100" dist="38100" dir="2700000" algn="tl">
                    <a:srgbClr val="C0C0C0"/>
                  </a:outerShdw>
                </a:effectLst>
                <a:latin typeface="Kristen ITC" pitchFamily="66" charset="0"/>
                <a:cs typeface="Arial" pitchFamily="34" charset="0"/>
              </a:rPr>
              <a:t>Mosaico de </a:t>
            </a:r>
            <a:r>
              <a:rPr lang="es-CO" altLang="ja-JP" sz="2100" b="1" dirty="0">
                <a:solidFill>
                  <a:srgbClr val="953735"/>
                </a:solidFill>
                <a:effectLst>
                  <a:outerShdw blurRad="38100" dist="38100" dir="2700000" algn="tl">
                    <a:srgbClr val="C0C0C0"/>
                  </a:outerShdw>
                </a:effectLst>
                <a:latin typeface="Kristen ITC" pitchFamily="66" charset="0"/>
                <a:cs typeface="Arial" pitchFamily="34" charset="0"/>
              </a:rPr>
              <a:t>conservación</a:t>
            </a:r>
            <a:r>
              <a:rPr lang="ja-JP" altLang="es-CO" sz="1500" b="1" dirty="0">
                <a:solidFill>
                  <a:srgbClr val="953735"/>
                </a:solidFill>
                <a:effectLst>
                  <a:outerShdw blurRad="38100" dist="38100" dir="2700000" algn="tl">
                    <a:srgbClr val="C0C0C0"/>
                  </a:outerShdw>
                </a:effectLst>
                <a:latin typeface="Kristen ITC" pitchFamily="66" charset="0"/>
                <a:cs typeface="Arial" pitchFamily="34" charset="0"/>
              </a:rPr>
              <a:t>”</a:t>
            </a:r>
            <a:endParaRPr lang="es-CO" sz="1500" b="1" dirty="0">
              <a:solidFill>
                <a:srgbClr val="953735"/>
              </a:solidFill>
              <a:effectLst>
                <a:outerShdw blurRad="38100" dist="38100" dir="2700000" algn="tl">
                  <a:srgbClr val="C0C0C0"/>
                </a:outerShdw>
              </a:effectLst>
              <a:latin typeface="Kristen ITC" pitchFamily="66" charset="0"/>
              <a:cs typeface="Arial" pitchFamily="34" charset="0"/>
            </a:endParaRPr>
          </a:p>
        </p:txBody>
      </p:sp>
      <p:pic>
        <p:nvPicPr>
          <p:cNvPr id="26" name="POLITIC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27" name="DIRECCIONES TERRITORIA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28" name="PARQU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29" name="INDIGENAS COLOMBI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0" name="AFRO COLOMBI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1" name="SIRAP PACIFIC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2" name="SIRAP MACIZO"/>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3" name="RUNAP 20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4" name="CORREDOR ANDES DEL SU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5" name="CUENCA MIRA MATAJ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6" name="CUENCAS EN ORDENAMIENTO"/>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7" name="RNSC GALERA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8" name="RNSC TIERRANDINA"/>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9" name="RNSC ADC"/>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40" name="RNSC PROHUMEDALES"/>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42" name="PROPUESTA BOSQUE SECO DEL PATIA"/>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43" name="COMPLEJO DE PARAMOS"/>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44" name="SNAP ECUADO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45" name="AFRO ECUADO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2" name="INDIGENAS ECUADO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36131" y="857250"/>
            <a:ext cx="7271738" cy="5143500"/>
          </a:xfrm>
          <a:prstGeom prst="rect">
            <a:avLst/>
          </a:prstGeom>
        </p:spPr>
      </p:pic>
      <p:pic>
        <p:nvPicPr>
          <p:cNvPr id="3" name="Imagen 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45920" y="0"/>
            <a:ext cx="8852159" cy="1042506"/>
          </a:xfrm>
          <a:prstGeom prst="rect">
            <a:avLst/>
          </a:prstGeom>
        </p:spPr>
      </p:pic>
    </p:spTree>
    <p:extLst>
      <p:ext uri="{BB962C8B-B14F-4D97-AF65-F5344CB8AC3E}">
        <p14:creationId xmlns:p14="http://schemas.microsoft.com/office/powerpoint/2010/main" val="308584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6457071"/>
            <a:ext cx="9150708" cy="40092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7" name="1 Título"/>
          <p:cNvSpPr>
            <a:spLocks noGrp="1"/>
          </p:cNvSpPr>
          <p:nvPr>
            <p:ph type="ctrTitle"/>
          </p:nvPr>
        </p:nvSpPr>
        <p:spPr>
          <a:xfrm>
            <a:off x="0" y="904607"/>
            <a:ext cx="9143999" cy="512714"/>
          </a:xfrm>
        </p:spPr>
        <p:txBody>
          <a:bodyPr>
            <a:noAutofit/>
          </a:bodyPr>
          <a:lstStyle/>
          <a:p>
            <a:r>
              <a:rPr lang="es-ES" sz="2000" b="1" dirty="0" smtClean="0"/>
              <a:t>Antecedentes y logros 2013 - 2019</a:t>
            </a:r>
            <a:br>
              <a:rPr lang="es-ES" sz="2000" b="1" dirty="0" smtClean="0"/>
            </a:br>
            <a:r>
              <a:rPr lang="es-ES" sz="2000" b="1" dirty="0" smtClean="0"/>
              <a:t>Construcción Colectiva del Sistema Departamental de Áreas Protegidas de Nariño</a:t>
            </a:r>
            <a:endParaRPr lang="es-ES" sz="2000" b="1" dirty="0"/>
          </a:p>
        </p:txBody>
      </p:sp>
      <p:pic>
        <p:nvPicPr>
          <p:cNvPr id="18" name="Imagen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57" y="4902872"/>
            <a:ext cx="3124203" cy="1554199"/>
          </a:xfrm>
          <a:prstGeom prst="rect">
            <a:avLst/>
          </a:prstGeom>
        </p:spPr>
      </p:pic>
      <p:pic>
        <p:nvPicPr>
          <p:cNvPr id="19" name="Imagen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9627" y="4902871"/>
            <a:ext cx="3391842" cy="1522827"/>
          </a:xfrm>
          <a:prstGeom prst="rect">
            <a:avLst/>
          </a:prstGeom>
        </p:spPr>
      </p:pic>
      <p:pic>
        <p:nvPicPr>
          <p:cNvPr id="2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512" y="1477303"/>
            <a:ext cx="3300956" cy="2134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235526"/>
            <a:ext cx="4538494" cy="1596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1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09160" y="3204289"/>
            <a:ext cx="4379270" cy="1596313"/>
          </a:xfrm>
          <a:prstGeom prst="rect">
            <a:avLst/>
          </a:prstGeom>
        </p:spPr>
      </p:pic>
      <p:pic>
        <p:nvPicPr>
          <p:cNvPr id="14"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7158" y="1562065"/>
            <a:ext cx="2774030" cy="1597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Imagen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5233"/>
            <a:ext cx="8846063" cy="1042506"/>
          </a:xfrm>
          <a:prstGeom prst="rect">
            <a:avLst/>
          </a:prstGeom>
        </p:spPr>
      </p:pic>
      <p:pic>
        <p:nvPicPr>
          <p:cNvPr id="2" name="Imagen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34871" y="4916938"/>
            <a:ext cx="2274474" cy="1508760"/>
          </a:xfrm>
          <a:prstGeom prst="rect">
            <a:avLst/>
          </a:prstGeom>
        </p:spPr>
      </p:pic>
      <p:pic>
        <p:nvPicPr>
          <p:cNvPr id="7" name="Imagen 6"/>
          <p:cNvPicPr>
            <a:picLocks noChangeAspect="1"/>
          </p:cNvPicPr>
          <p:nvPr/>
        </p:nvPicPr>
        <p:blipFill>
          <a:blip r:embed="rId10"/>
          <a:stretch>
            <a:fillRect/>
          </a:stretch>
        </p:blipFill>
        <p:spPr>
          <a:xfrm>
            <a:off x="2992075" y="1565226"/>
            <a:ext cx="2687550" cy="1579081"/>
          </a:xfrm>
          <a:prstGeom prst="rect">
            <a:avLst/>
          </a:prstGeom>
        </p:spPr>
      </p:pic>
    </p:spTree>
    <p:extLst>
      <p:ext uri="{BB962C8B-B14F-4D97-AF65-F5344CB8AC3E}">
        <p14:creationId xmlns:p14="http://schemas.microsoft.com/office/powerpoint/2010/main" val="303715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a:spAutoFit/>
      </a:bodyPr>
      <a:lstStyle>
        <a:defPPr eaLnBrk="1" hangingPunct="1">
          <a:defRPr sz="2000" b="1" dirty="0">
            <a:solidFill>
              <a:srgbClr val="953735"/>
            </a:solidFill>
            <a:effectLst>
              <a:outerShdw blurRad="38100" dist="38100" dir="2700000" algn="tl">
                <a:srgbClr val="C0C0C0"/>
              </a:outerShdw>
            </a:effectLst>
            <a:latin typeface="Kristen ITC" pitchFamily="66" charset="0"/>
            <a:cs typeface="Arial"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3984</TotalTime>
  <Words>2331</Words>
  <Application>Microsoft Office PowerPoint</Application>
  <PresentationFormat>Presentación en pantalla (4:3)</PresentationFormat>
  <Paragraphs>236</Paragraphs>
  <Slides>30</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1" baseType="lpstr">
      <vt:lpstr>ＭＳ Ｐゴシック</vt:lpstr>
      <vt:lpstr>Arial</vt:lpstr>
      <vt:lpstr>Arial Rounded MT Bold</vt:lpstr>
      <vt:lpstr>Calibri</vt:lpstr>
      <vt:lpstr>Calibri Light</vt:lpstr>
      <vt:lpstr>Kalinga</vt:lpstr>
      <vt:lpstr>Kristen ITC</vt:lpstr>
      <vt:lpstr>Times New Roman</vt:lpstr>
      <vt:lpstr>Wingdings</vt:lpstr>
      <vt:lpstr>Tema de Office</vt:lpstr>
      <vt:lpstr>Hoja de cálculo</vt:lpstr>
      <vt:lpstr>Nariño Territorio intercultural, relacional y diverso Asamblea General</vt:lpstr>
      <vt:lpstr>Presentación de PowerPoint</vt:lpstr>
      <vt:lpstr>Presentación de PowerPoint</vt:lpstr>
      <vt:lpstr>Presentación de PowerPoint</vt:lpstr>
      <vt:lpstr>ACUERDO DE VOLUNTADES</vt:lpstr>
      <vt:lpstr>Presentación de PowerPoint</vt:lpstr>
      <vt:lpstr>Presentación de PowerPoint</vt:lpstr>
      <vt:lpstr>El concepto de articulación SIDAP Nariño y Binacional</vt:lpstr>
      <vt:lpstr>Antecedentes y logros 2013 - 2019 Construcción Colectiva del Sistema Departamental de Áreas Protegidas de Nariño</vt:lpstr>
      <vt:lpstr>Presentación de PowerPoint</vt:lpstr>
      <vt:lpstr>Presentación de PowerPoint</vt:lpstr>
      <vt:lpstr>Nariño Territorio intercultural relacional y diverso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Ordenanza artículos a tener en cuenta para la asamblea</vt:lpstr>
      <vt:lpstr>Plan de acción 2018 - 2020</vt:lpstr>
      <vt:lpstr>Presentación de PowerPoint</vt:lpstr>
      <vt:lpstr>Plan de acción 2018 - 2020</vt:lpstr>
      <vt:lpstr>Plan de acción 2018 - 2020</vt:lpstr>
      <vt:lpstr>Construcción Colectiva del Sistema Departamental de Áreas Protegidas de Nariño</vt:lpstr>
      <vt:lpstr>Convenio Gobernación, PNN, WWF 2019</vt:lpstr>
      <vt:lpstr>Convenio Gobernación, PNN, WWF 2019</vt:lpstr>
      <vt:lpstr>Convenio Gobernación, PNN, WWF 2019</vt:lpstr>
    </vt:vector>
  </TitlesOfParts>
  <Company>Juanes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Esteban Hincapie Posada</dc:creator>
  <cp:lastModifiedBy>Usuario</cp:lastModifiedBy>
  <cp:revision>337</cp:revision>
  <dcterms:created xsi:type="dcterms:W3CDTF">2015-11-05T19:13:52Z</dcterms:created>
  <dcterms:modified xsi:type="dcterms:W3CDTF">2019-11-28T17:02:34Z</dcterms:modified>
</cp:coreProperties>
</file>